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25"/>
  </p:notesMasterIdLst>
  <p:handoutMasterIdLst>
    <p:handoutMasterId r:id="rId26"/>
  </p:handoutMasterIdLst>
  <p:sldIdLst>
    <p:sldId id="292" r:id="rId2"/>
    <p:sldId id="294" r:id="rId3"/>
    <p:sldId id="325" r:id="rId4"/>
    <p:sldId id="298" r:id="rId5"/>
    <p:sldId id="343" r:id="rId6"/>
    <p:sldId id="338" r:id="rId7"/>
    <p:sldId id="358" r:id="rId8"/>
    <p:sldId id="344" r:id="rId9"/>
    <p:sldId id="340" r:id="rId10"/>
    <p:sldId id="345" r:id="rId11"/>
    <p:sldId id="346" r:id="rId12"/>
    <p:sldId id="347" r:id="rId13"/>
    <p:sldId id="342" r:id="rId14"/>
    <p:sldId id="329" r:id="rId15"/>
    <p:sldId id="303" r:id="rId16"/>
    <p:sldId id="348" r:id="rId17"/>
    <p:sldId id="349" r:id="rId18"/>
    <p:sldId id="350" r:id="rId19"/>
    <p:sldId id="351" r:id="rId20"/>
    <p:sldId id="356" r:id="rId21"/>
    <p:sldId id="353" r:id="rId22"/>
    <p:sldId id="354" r:id="rId23"/>
    <p:sldId id="355" r:id="rId2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33FF"/>
    <a:srgbClr val="0000FF"/>
    <a:srgbClr val="FFCCFF"/>
    <a:srgbClr val="FF3399"/>
    <a:srgbClr val="FFFF99"/>
    <a:srgbClr val="000099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4660"/>
  </p:normalViewPr>
  <p:slideViewPr>
    <p:cSldViewPr>
      <p:cViewPr varScale="1">
        <p:scale>
          <a:sx n="110" d="100"/>
          <a:sy n="110" d="100"/>
        </p:scale>
        <p:origin x="180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037283D-012D-48F6-9E13-2F9AA649086C}" type="datetimeFigureOut">
              <a:rPr lang="ko-KR" altLang="en-US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F55D8FF-B6A0-401B-BA99-C7974500727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9303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32CE833-1F48-4CD3-961D-66E6B18FDC27}" type="datetimeFigureOut">
              <a:rPr lang="ko-KR" altLang="en-US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D9B8F6F-96FA-439D-9D92-3E4572CCAC4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4473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9B8F6F-96FA-439D-9D92-3E4572CCAC45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0334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0" y="3268345"/>
            <a:ext cx="9144000" cy="146304"/>
            <a:chOff x="0" y="3268345"/>
            <a:chExt cx="9144000" cy="14630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2B6423-7627-4321-8E0E-194D396E849F}" type="datetimeFigureOut">
              <a:rPr lang="ko-KR" altLang="en-US" smtClean="0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6FA4CC-6A8E-4E4D-AC1A-C8FBD5CC1EB6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5252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54B48C-508A-47A0-98C4-2898CF9B1661}" type="datetimeFigureOut">
              <a:rPr lang="ko-KR" altLang="en-US" smtClean="0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EC505F-11BD-490A-8FFA-27BF437C2428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3901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9712" y="6356350"/>
            <a:ext cx="1868424" cy="365125"/>
          </a:xfrm>
        </p:spPr>
        <p:txBody>
          <a:bodyPr/>
          <a:lstStyle/>
          <a:p>
            <a:pPr>
              <a:defRPr/>
            </a:pPr>
            <a:fld id="{E139CE5C-92BC-4CF7-A81D-A173C14E54D5}" type="datetimeFigureOut">
              <a:rPr lang="ko-KR" altLang="en-US" smtClean="0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51B473-E71C-48FA-B976-096990134A9D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grpSp>
        <p:nvGrpSpPr>
          <p:cNvPr id="7" name="Group 6"/>
          <p:cNvGrpSpPr/>
          <p:nvPr/>
        </p:nvGrpSpPr>
        <p:grpSpPr>
          <a:xfrm rot="5400000" flipH="1">
            <a:off x="3332988" y="3384804"/>
            <a:ext cx="6867144" cy="73152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0207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SMD-17-5 copy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2885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SMD-17-3 copy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30E324-CBE4-4A7E-8CBC-66DDACF234CA}" type="datetimeFigureOut">
              <a:rPr lang="ko-KR" altLang="en-US" smtClean="0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33B24-3429-4EB1-BD71-2FB9DCF954BE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grpSp>
        <p:nvGrpSpPr>
          <p:cNvPr id="2" name="Group 13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790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080FED-C5D6-494D-849F-9DC316B0CFB0}" type="datetimeFigureOut">
              <a:rPr lang="ko-KR" altLang="en-US" smtClean="0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A0E3C9-9EE2-4CE9-AEF4-00EC1ED96A30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grpSp>
        <p:nvGrpSpPr>
          <p:cNvPr id="7" name="Group 12"/>
          <p:cNvGrpSpPr/>
          <p:nvPr/>
        </p:nvGrpSpPr>
        <p:grpSpPr>
          <a:xfrm flipH="1">
            <a:off x="0" y="4228465"/>
            <a:ext cx="9144000" cy="146304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15518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E27125-041C-46A8-8212-8E3C07875225}" type="datetimeFigureOut">
              <a:rPr lang="ko-KR" altLang="en-US" smtClean="0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5FE90-8849-4F0C-92AD-2FC4450658C4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grpSp>
        <p:nvGrpSpPr>
          <p:cNvPr id="2" name="Group 14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587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F88113-CC62-49E0-9CD1-A0194A99FF80}" type="datetimeFigureOut">
              <a:rPr lang="ko-KR" altLang="en-US" smtClean="0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65E7B-0756-429B-A903-86AE5D77DA94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grpSp>
        <p:nvGrpSpPr>
          <p:cNvPr id="2" name="Group 16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8813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6652BB-5A5E-4F22-9A8D-28FBA42AC0B6}" type="datetimeFigureOut">
              <a:rPr lang="ko-KR" altLang="en-US" smtClean="0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F8B55-C57E-44F2-B698-AFD9EF48EC34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744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10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15" descr="SMD-17-3 copy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963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AE8C2E-8894-4B59-BBFE-8A067206F186}" type="datetimeFigureOut">
              <a:rPr lang="ko-KR" altLang="en-US" smtClean="0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00B3F8-8409-4C8E-AF06-5A100ED68BF8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grpSp>
        <p:nvGrpSpPr>
          <p:cNvPr id="8" name="Group 13"/>
          <p:cNvGrpSpPr/>
          <p:nvPr/>
        </p:nvGrpSpPr>
        <p:grpSpPr>
          <a:xfrm flipH="1">
            <a:off x="0" y="11430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0622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/>
          <a:lstStyle/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40715D-913F-4F4E-A7F5-0EBD44A9E1F2}" type="datetimeFigureOut">
              <a:rPr lang="ko-KR" altLang="en-US" smtClean="0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3D1924-F410-4765-932F-61550361D0E4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grpSp>
        <p:nvGrpSpPr>
          <p:cNvPr id="3" name="Group 15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0332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53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E56652BB-5A5E-4F22-9A8D-28FBA42AC0B6}" type="datetimeFigureOut">
              <a:rPr lang="ko-KR" altLang="en-US" smtClean="0"/>
              <a:pPr>
                <a:defRPr/>
              </a:pPr>
              <a:t>2014-11-27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4A6F8B55-C57E-44F2-B698-AFD9EF48EC34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2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62" r:id="rId13"/>
  </p:sldLayoutIdLst>
  <p:txStyles>
    <p:titleStyle>
      <a:lvl1pPr algn="l" defTabSz="914400" rtl="0" eaLnBrk="1" latinLnBrk="1" hangingPunct="1">
        <a:spcBef>
          <a:spcPct val="0"/>
        </a:spcBef>
        <a:buNone/>
        <a:defRPr sz="4400" kern="1200">
          <a:ln>
            <a:noFill/>
          </a:ln>
          <a:solidFill>
            <a:srgbClr val="FFFFFF"/>
          </a:solidFill>
          <a:effectLst>
            <a:glow rad="101600">
              <a:schemeClr val="tx2"/>
            </a:glow>
          </a:effectLst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4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5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6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4" descr="깃발 copy"/>
          <p:cNvPicPr>
            <a:picLocks noChangeAspect="1" noChangeArrowheads="1"/>
          </p:cNvPicPr>
          <p:nvPr/>
        </p:nvPicPr>
        <p:blipFill>
          <a:blip r:embed="rId2"/>
          <a:srcRect t="23380" b="48125"/>
          <a:stretch>
            <a:fillRect/>
          </a:stretch>
        </p:blipFill>
        <p:spPr bwMode="auto">
          <a:xfrm>
            <a:off x="0" y="1628775"/>
            <a:ext cx="9144000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971550" y="2205038"/>
            <a:ext cx="7200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kumimoji="0" lang="ko-KR" altLang="en-US" sz="3400" b="1" dirty="0" smtClean="0">
                <a:solidFill>
                  <a:srgbClr val="0066CC"/>
                </a:solidFill>
                <a:latin typeface="HY동녘M" pitchFamily="18" charset="-127"/>
                <a:ea typeface="HY동녘M" pitchFamily="18" charset="-127"/>
              </a:rPr>
              <a:t>건설업 실질자본금 강습회</a:t>
            </a:r>
            <a:endParaRPr kumimoji="0" lang="ko-KR" altLang="en-US" sz="3400" b="1" dirty="0">
              <a:solidFill>
                <a:srgbClr val="0066CC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17411" name="Text Box 15"/>
          <p:cNvSpPr txBox="1">
            <a:spLocks noChangeArrowheads="1"/>
          </p:cNvSpPr>
          <p:nvPr/>
        </p:nvSpPr>
        <p:spPr bwMode="auto">
          <a:xfrm>
            <a:off x="0" y="4789488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0" lang="en-US" altLang="ko-KR" sz="2000" b="1" dirty="0">
                <a:solidFill>
                  <a:srgbClr val="10253F"/>
                </a:solidFill>
                <a:latin typeface="HY동녘M" pitchFamily="18" charset="-127"/>
                <a:ea typeface="HY동녘M" pitchFamily="18" charset="-127"/>
              </a:rPr>
              <a:t>2014. </a:t>
            </a:r>
            <a:r>
              <a:rPr kumimoji="0" lang="en-US" altLang="ko-KR" sz="2000" b="1" dirty="0" smtClean="0">
                <a:solidFill>
                  <a:srgbClr val="10253F"/>
                </a:solidFill>
                <a:latin typeface="HY동녘M" pitchFamily="18" charset="-127"/>
                <a:ea typeface="HY동녘M" pitchFamily="18" charset="-127"/>
              </a:rPr>
              <a:t>11. 28(</a:t>
            </a:r>
            <a:r>
              <a:rPr kumimoji="0" lang="ko-KR" altLang="en-US" sz="2000" b="1" dirty="0" smtClean="0">
                <a:solidFill>
                  <a:srgbClr val="10253F"/>
                </a:solidFill>
                <a:latin typeface="HY동녘M" pitchFamily="18" charset="-127"/>
                <a:ea typeface="HY동녘M" pitchFamily="18" charset="-127"/>
              </a:rPr>
              <a:t>금</a:t>
            </a:r>
            <a:r>
              <a:rPr kumimoji="0" lang="en-US" altLang="ko-KR" sz="2000" b="1" dirty="0" smtClean="0">
                <a:solidFill>
                  <a:srgbClr val="10253F"/>
                </a:solidFill>
                <a:latin typeface="HY동녘M" pitchFamily="18" charset="-127"/>
                <a:ea typeface="HY동녘M" pitchFamily="18" charset="-127"/>
              </a:rPr>
              <a:t>)</a:t>
            </a:r>
            <a:endParaRPr kumimoji="0" lang="en-US" altLang="ko-KR" sz="2000" b="1" dirty="0">
              <a:solidFill>
                <a:srgbClr val="10253F"/>
              </a:solidFill>
              <a:latin typeface="HY동녘M" pitchFamily="18" charset="-127"/>
              <a:ea typeface="HY동녘M" pitchFamily="18" charset="-127"/>
            </a:endParaRPr>
          </a:p>
          <a:p>
            <a:pPr algn="ctr">
              <a:lnSpc>
                <a:spcPct val="150000"/>
              </a:lnSpc>
            </a:pPr>
            <a:r>
              <a:rPr kumimoji="0" lang="ko-KR" altLang="en-US" sz="2000" b="1" dirty="0">
                <a:solidFill>
                  <a:srgbClr val="10253F"/>
                </a:solidFill>
                <a:latin typeface="HY동녘M" pitchFamily="18" charset="-127"/>
                <a:ea typeface="HY동녘M" pitchFamily="18" charset="-127"/>
              </a:rPr>
              <a:t>대한건설협회 </a:t>
            </a:r>
            <a:r>
              <a:rPr kumimoji="0" lang="ko-KR" altLang="en-US" sz="2000" b="1" dirty="0" err="1" smtClean="0">
                <a:solidFill>
                  <a:srgbClr val="10253F"/>
                </a:solidFill>
                <a:latin typeface="HY동녘M" pitchFamily="18" charset="-127"/>
                <a:ea typeface="HY동녘M" pitchFamily="18" charset="-127"/>
              </a:rPr>
              <a:t>전라북도회</a:t>
            </a:r>
            <a:endParaRPr kumimoji="0" lang="ko-KR" altLang="en-US" sz="2000" b="1" dirty="0">
              <a:solidFill>
                <a:srgbClr val="10253F"/>
              </a:solidFill>
              <a:latin typeface="HY동녘M" pitchFamily="18" charset="-127"/>
              <a:ea typeface="HY동녘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건설업 등록 사후관리</a:t>
            </a:r>
            <a:endParaRPr kumimoji="0" lang="en-US" altLang="ko-KR" sz="2800" b="1">
              <a:solidFill>
                <a:srgbClr val="FFFF00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27650" name="Rectangle 3"/>
          <p:cNvSpPr>
            <a:spLocks noChangeArrowheads="1"/>
          </p:cNvSpPr>
          <p:nvPr/>
        </p:nvSpPr>
        <p:spPr bwMode="auto">
          <a:xfrm>
            <a:off x="146050" y="1103313"/>
            <a:ext cx="882015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○ 건설업 등록증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등록수첩 기재사항 변경신청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상호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대표자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사무소 소재지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법인등록번호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또는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국적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변경시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원인사실 발생일부터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       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일이내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기재사항 변경 신청 → 등록증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등록수첩에 변경기재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기한내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미이행시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50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만원이하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과태료 부과</a:t>
            </a:r>
          </a:p>
          <a:p>
            <a:pPr marL="342900" indent="-342900">
              <a:lnSpc>
                <a:spcPct val="13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○ 건설업 등록기준 적합여부 실태조사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부실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부적격업체 퇴출 촉진을 위해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2008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년부터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국토부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지시에 따라 매년 실태조사 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실시 중 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※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종합건설업은 </a:t>
            </a:r>
            <a:r>
              <a:rPr kumimoji="0" lang="ko-KR" altLang="en-US" sz="1600" b="1" dirty="0" err="1" smtClean="0">
                <a:latin typeface="HY동녘M" pitchFamily="18" charset="-127"/>
                <a:ea typeface="HY동녘M" pitchFamily="18" charset="-127"/>
              </a:rPr>
              <a:t>광역지자체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전문건설업은 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.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군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.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구청이 수행</a:t>
            </a:r>
          </a:p>
          <a:p>
            <a:pPr marL="342900" indent="-342900">
              <a:lnSpc>
                <a:spcPct val="13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○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표지 게시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및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표시</a:t>
            </a:r>
            <a:r>
              <a:rPr kumimoji="0" lang="en-US" altLang="ko-KR" sz="1600" b="1" dirty="0">
                <a:solidFill>
                  <a:schemeClr val="hlink"/>
                </a:solidFill>
                <a:ea typeface="HY동녘M" pitchFamily="18" charset="-127"/>
              </a:rPr>
              <a:t>·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광고의 제한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건설업자는 영업소 안 보기 쉬운 곳에 건설업등록증 등 표시 게시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업종별 건설업등록을 하지 아니한 자는 사업장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광고물 등에 해당업종 건설업자 임을 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표시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광고 금지 →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위반시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1,000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만원이하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벌금       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건설업 등록 사후관리</a:t>
            </a:r>
            <a:endParaRPr kumimoji="0" lang="en-US" altLang="ko-KR" sz="2800" b="1">
              <a:solidFill>
                <a:srgbClr val="FFFF00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146050" y="1103313"/>
            <a:ext cx="882015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○ 건설업 등록증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등록수첩 등의 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대여 및 알선 금지</a:t>
            </a:r>
          </a:p>
          <a:p>
            <a:pPr marL="342900" indent="-342900">
              <a:lnSpc>
                <a:spcPct val="140000"/>
              </a:lnSpc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건설업자가 다른 사람에게 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1) 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자기의 성명</a:t>
            </a:r>
            <a:r>
              <a:rPr kumimoji="0" lang="en-US" altLang="ko-KR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상호를 사용하여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건설공사를 수급 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or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시공하게</a:t>
            </a:r>
          </a:p>
          <a:p>
            <a:pPr marL="342900" indent="-342900">
              <a:lnSpc>
                <a:spcPct val="140000"/>
              </a:lnSpc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       하거나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, 2) 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건설업등록증</a:t>
            </a:r>
            <a:r>
              <a:rPr kumimoji="0" lang="en-US" altLang="ko-KR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등록수첩을 빌려주는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행위 금지</a:t>
            </a:r>
          </a:p>
          <a:p>
            <a:pPr marL="342900" indent="-342900">
              <a:lnSpc>
                <a:spcPct val="140000"/>
              </a:lnSpc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또한 누구든지 건설업등록 대여를 알선하여서는 안됨</a:t>
            </a:r>
          </a:p>
          <a:p>
            <a:pPr marL="342900" indent="-342900">
              <a:lnSpc>
                <a:spcPct val="140000"/>
              </a:lnSpc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위반시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건설업등록 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필요적 말소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건설업자와 그 상대방에게 </a:t>
            </a:r>
            <a:r>
              <a:rPr kumimoji="0" lang="en-US" altLang="ko-KR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3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년이하 징역 </a:t>
            </a:r>
            <a:r>
              <a:rPr kumimoji="0" lang="en-US" altLang="ko-KR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or</a:t>
            </a:r>
          </a:p>
          <a:p>
            <a:pPr marL="342900" indent="-342900">
              <a:lnSpc>
                <a:spcPct val="140000"/>
              </a:lnSpc>
            </a:pPr>
            <a:r>
              <a:rPr kumimoji="0" lang="en-US" altLang="ko-KR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      3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천만원이하 벌금</a:t>
            </a:r>
          </a:p>
          <a:p>
            <a:pPr marL="342900" indent="-342900">
              <a:lnSpc>
                <a:spcPct val="140000"/>
              </a:lnSpc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      * 양벌규정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상당한 주의</a:t>
            </a:r>
            <a:r>
              <a:rPr kumimoji="0" lang="en-US" altLang="ko-KR" sz="1600" b="1">
                <a:ea typeface="HY동녘M" pitchFamily="18" charset="-127"/>
              </a:rPr>
              <a:t>·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감독의무 해태시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)        </a:t>
            </a:r>
          </a:p>
          <a:p>
            <a:pPr marL="342900" indent="-342900">
              <a:lnSpc>
                <a:spcPct val="140000"/>
              </a:lnSpc>
            </a:pPr>
            <a:endParaRPr kumimoji="0" lang="en-US" altLang="ko-KR" sz="1600" b="1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40000"/>
              </a:lnSpc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○ 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국가기술자격증 등의 대여 금지</a:t>
            </a:r>
          </a:p>
          <a:p>
            <a:pPr marL="342900" indent="-342900">
              <a:lnSpc>
                <a:spcPct val="140000"/>
              </a:lnSpc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건설업자는 국가기술자격증 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or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건설기술경력증을 다른 자에게서 빌리거나 빌려주어서는 </a:t>
            </a:r>
          </a:p>
          <a:p>
            <a:pPr marL="342900" indent="-342900">
              <a:lnSpc>
                <a:spcPct val="140000"/>
              </a:lnSpc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       안됨</a:t>
            </a:r>
          </a:p>
          <a:p>
            <a:pPr marL="342900" indent="-342900">
              <a:lnSpc>
                <a:spcPct val="140000"/>
              </a:lnSpc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위반시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] 6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개월이내 영업정지 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or 1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억원이하 과징금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자격증 대여로 인해 등록기준이</a:t>
            </a:r>
          </a:p>
          <a:p>
            <a:pPr marL="342900" indent="-342900">
              <a:lnSpc>
                <a:spcPct val="140000"/>
              </a:lnSpc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      미달한 사실이 있으면 건설업등록 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필요적 말소처분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건설업 등록 사후관리</a:t>
            </a:r>
            <a:endParaRPr kumimoji="0" lang="en-US" altLang="ko-KR" sz="2800" b="1">
              <a:solidFill>
                <a:srgbClr val="FFFF00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146050" y="1103313"/>
            <a:ext cx="8820150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kumimoji="0" lang="en-US" altLang="ko-KR" b="1" dirty="0">
                <a:latin typeface="HY동녘M" pitchFamily="18" charset="-127"/>
                <a:ea typeface="HY동녘M" pitchFamily="18" charset="-127"/>
              </a:rPr>
              <a:t>&lt;</a:t>
            </a:r>
            <a:r>
              <a:rPr kumimoji="0" lang="ko-KR" altLang="en-US" b="1" dirty="0">
                <a:latin typeface="HY동녘M" pitchFamily="18" charset="-127"/>
                <a:ea typeface="HY동녘M" pitchFamily="18" charset="-127"/>
              </a:rPr>
              <a:t>건설업 폐업 신고 및 지위승계 제도</a:t>
            </a:r>
            <a:r>
              <a:rPr kumimoji="0" lang="en-US" altLang="ko-KR" b="1" dirty="0">
                <a:latin typeface="HY동녘M" pitchFamily="18" charset="-127"/>
                <a:ea typeface="HY동녘M" pitchFamily="18" charset="-127"/>
              </a:rPr>
              <a:t>&gt;</a:t>
            </a:r>
          </a:p>
          <a:p>
            <a:pPr marL="342900" indent="-342900">
              <a:lnSpc>
                <a:spcPct val="150000"/>
              </a:lnSpc>
            </a:pPr>
            <a:endParaRPr kumimoji="0" lang="en-US" altLang="ko-KR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○ 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법위반사실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회피 목적으로 폐업 후 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재등록하는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것을 방지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하기 위해 다음의 경우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폐업전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건설업자의 지위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실적 등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)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을 승계토록 함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말소 당시에 등록한 업종과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동일한 업종의 건설업을 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6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개월이내에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다시 등록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하는 경우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토목 또는 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건축공사업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↔ 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토목건축공사업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간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업종 변경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하는 경우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○ 폐업신고 전에 받은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행정처분의 효과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는 건설업자 지위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승계자에게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승계됨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○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폐업신고전의 위반행위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에 따른 사유로 건설업자 지위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승계자에게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제재처분 가능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영업정지 처분 등을 받은 후의 계속공사</a:t>
            </a:r>
            <a:endParaRPr kumimoji="0" lang="en-US" altLang="ko-KR" sz="2800" b="1">
              <a:solidFill>
                <a:srgbClr val="FFFF00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146050" y="1103313"/>
            <a:ext cx="8820150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○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건산법상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영업정지처분 또는 등록말소 처분을 받은 건설업자와 그 포괄승계인은</a:t>
            </a:r>
          </a:p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그 처분을 받기 전에 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1)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도급계약을 체결한 공사와 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2)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관계법령에 따라 인</a:t>
            </a:r>
            <a:r>
              <a:rPr kumimoji="0" lang="en-US" altLang="ko-KR" sz="1600" b="1" dirty="0">
                <a:solidFill>
                  <a:srgbClr val="0000FF"/>
                </a:solidFill>
                <a:ea typeface="HY동녘M" pitchFamily="18" charset="-127"/>
              </a:rPr>
              <a:t>·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허가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     등을 받아 착공한 공사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를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계속하여 시공 가능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건설업등록 폐업신고로 말소된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경우에도 동일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적용요건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처분내용을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지체없이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발주자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하도급공사의 경우 수급인 포함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에게 통지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→ 발주자는 통지를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받은날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또는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처분받은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사실을 안 날부터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일내에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도급계약 해지 가능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따라서 발주자 계약해지가 없으면 그 공사를 완성할 때까지 건설업자로 간주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○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위반시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건설업자가 처분내용을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지체없이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발주자 등에게 통지하지 않으면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500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만원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이하 과태료 부과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5" descr="SMD-17-3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6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98"/>
          <p:cNvSpPr>
            <a:spLocks/>
          </p:cNvSpPr>
          <p:nvPr/>
        </p:nvSpPr>
        <p:spPr bwMode="auto">
          <a:xfrm>
            <a:off x="1296988" y="2751138"/>
            <a:ext cx="6946900" cy="822325"/>
          </a:xfrm>
          <a:custGeom>
            <a:avLst/>
            <a:gdLst/>
            <a:ahLst/>
            <a:cxnLst>
              <a:cxn ang="0">
                <a:pos x="2332" y="276"/>
              </a:cxn>
              <a:cxn ang="0">
                <a:pos x="380" y="276"/>
              </a:cxn>
              <a:cxn ang="0">
                <a:pos x="366" y="272"/>
              </a:cxn>
              <a:cxn ang="0">
                <a:pos x="358" y="266"/>
              </a:cxn>
              <a:cxn ang="0">
                <a:pos x="348" y="242"/>
              </a:cxn>
              <a:cxn ang="0">
                <a:pos x="344" y="234"/>
              </a:cxn>
              <a:cxn ang="0">
                <a:pos x="332" y="224"/>
              </a:cxn>
              <a:cxn ang="0">
                <a:pos x="318" y="222"/>
              </a:cxn>
              <a:cxn ang="0">
                <a:pos x="306" y="228"/>
              </a:cxn>
              <a:cxn ang="0">
                <a:pos x="300" y="234"/>
              </a:cxn>
              <a:cxn ang="0">
                <a:pos x="288" y="262"/>
              </a:cxn>
              <a:cxn ang="0">
                <a:pos x="280" y="272"/>
              </a:cxn>
              <a:cxn ang="0">
                <a:pos x="266" y="276"/>
              </a:cxn>
              <a:cxn ang="0">
                <a:pos x="32" y="276"/>
              </a:cxn>
              <a:cxn ang="0">
                <a:pos x="20" y="272"/>
              </a:cxn>
              <a:cxn ang="0">
                <a:pos x="10" y="264"/>
              </a:cxn>
              <a:cxn ang="0">
                <a:pos x="2" y="252"/>
              </a:cxn>
              <a:cxn ang="0">
                <a:pos x="0" y="238"/>
              </a:cxn>
              <a:cxn ang="0">
                <a:pos x="0" y="38"/>
              </a:cxn>
              <a:cxn ang="0">
                <a:pos x="2" y="24"/>
              </a:cxn>
              <a:cxn ang="0">
                <a:pos x="10" y="12"/>
              </a:cxn>
              <a:cxn ang="0">
                <a:pos x="20" y="4"/>
              </a:cxn>
              <a:cxn ang="0">
                <a:pos x="32" y="0"/>
              </a:cxn>
              <a:cxn ang="0">
                <a:pos x="266" y="0"/>
              </a:cxn>
              <a:cxn ang="0">
                <a:pos x="280" y="4"/>
              </a:cxn>
              <a:cxn ang="0">
                <a:pos x="288" y="14"/>
              </a:cxn>
              <a:cxn ang="0">
                <a:pos x="300" y="42"/>
              </a:cxn>
              <a:cxn ang="0">
                <a:pos x="306" y="48"/>
              </a:cxn>
              <a:cxn ang="0">
                <a:pos x="318" y="54"/>
              </a:cxn>
              <a:cxn ang="0">
                <a:pos x="332" y="52"/>
              </a:cxn>
              <a:cxn ang="0">
                <a:pos x="344" y="42"/>
              </a:cxn>
              <a:cxn ang="0">
                <a:pos x="348" y="34"/>
              </a:cxn>
              <a:cxn ang="0">
                <a:pos x="358" y="10"/>
              </a:cxn>
              <a:cxn ang="0">
                <a:pos x="366" y="2"/>
              </a:cxn>
              <a:cxn ang="0">
                <a:pos x="380" y="0"/>
              </a:cxn>
              <a:cxn ang="0">
                <a:pos x="2332" y="0"/>
              </a:cxn>
            </a:cxnLst>
            <a:rect l="0" t="0" r="r" b="b"/>
            <a:pathLst>
              <a:path w="2332" h="276">
                <a:moveTo>
                  <a:pt x="2332" y="276"/>
                </a:moveTo>
                <a:lnTo>
                  <a:pt x="2332" y="276"/>
                </a:lnTo>
                <a:lnTo>
                  <a:pt x="380" y="276"/>
                </a:lnTo>
                <a:lnTo>
                  <a:pt x="380" y="276"/>
                </a:lnTo>
                <a:lnTo>
                  <a:pt x="372" y="274"/>
                </a:lnTo>
                <a:lnTo>
                  <a:pt x="366" y="272"/>
                </a:lnTo>
                <a:lnTo>
                  <a:pt x="362" y="270"/>
                </a:lnTo>
                <a:lnTo>
                  <a:pt x="358" y="266"/>
                </a:lnTo>
                <a:lnTo>
                  <a:pt x="352" y="254"/>
                </a:lnTo>
                <a:lnTo>
                  <a:pt x="348" y="242"/>
                </a:lnTo>
                <a:lnTo>
                  <a:pt x="348" y="242"/>
                </a:lnTo>
                <a:lnTo>
                  <a:pt x="344" y="234"/>
                </a:lnTo>
                <a:lnTo>
                  <a:pt x="338" y="228"/>
                </a:lnTo>
                <a:lnTo>
                  <a:pt x="332" y="224"/>
                </a:lnTo>
                <a:lnTo>
                  <a:pt x="326" y="222"/>
                </a:lnTo>
                <a:lnTo>
                  <a:pt x="318" y="222"/>
                </a:lnTo>
                <a:lnTo>
                  <a:pt x="312" y="224"/>
                </a:lnTo>
                <a:lnTo>
                  <a:pt x="306" y="228"/>
                </a:lnTo>
                <a:lnTo>
                  <a:pt x="300" y="234"/>
                </a:lnTo>
                <a:lnTo>
                  <a:pt x="300" y="234"/>
                </a:lnTo>
                <a:lnTo>
                  <a:pt x="294" y="248"/>
                </a:lnTo>
                <a:lnTo>
                  <a:pt x="288" y="262"/>
                </a:lnTo>
                <a:lnTo>
                  <a:pt x="284" y="268"/>
                </a:lnTo>
                <a:lnTo>
                  <a:pt x="280" y="272"/>
                </a:lnTo>
                <a:lnTo>
                  <a:pt x="274" y="274"/>
                </a:lnTo>
                <a:lnTo>
                  <a:pt x="266" y="276"/>
                </a:lnTo>
                <a:lnTo>
                  <a:pt x="32" y="276"/>
                </a:lnTo>
                <a:lnTo>
                  <a:pt x="32" y="276"/>
                </a:lnTo>
                <a:lnTo>
                  <a:pt x="26" y="274"/>
                </a:lnTo>
                <a:lnTo>
                  <a:pt x="20" y="272"/>
                </a:lnTo>
                <a:lnTo>
                  <a:pt x="14" y="268"/>
                </a:lnTo>
                <a:lnTo>
                  <a:pt x="10" y="264"/>
                </a:lnTo>
                <a:lnTo>
                  <a:pt x="6" y="258"/>
                </a:lnTo>
                <a:lnTo>
                  <a:pt x="2" y="252"/>
                </a:lnTo>
                <a:lnTo>
                  <a:pt x="0" y="244"/>
                </a:lnTo>
                <a:lnTo>
                  <a:pt x="0" y="238"/>
                </a:lnTo>
                <a:lnTo>
                  <a:pt x="0" y="38"/>
                </a:lnTo>
                <a:lnTo>
                  <a:pt x="0" y="38"/>
                </a:lnTo>
                <a:lnTo>
                  <a:pt x="0" y="30"/>
                </a:lnTo>
                <a:lnTo>
                  <a:pt x="2" y="24"/>
                </a:lnTo>
                <a:lnTo>
                  <a:pt x="6" y="18"/>
                </a:lnTo>
                <a:lnTo>
                  <a:pt x="10" y="12"/>
                </a:lnTo>
                <a:lnTo>
                  <a:pt x="14" y="6"/>
                </a:lnTo>
                <a:lnTo>
                  <a:pt x="20" y="4"/>
                </a:lnTo>
                <a:lnTo>
                  <a:pt x="26" y="0"/>
                </a:lnTo>
                <a:lnTo>
                  <a:pt x="32" y="0"/>
                </a:lnTo>
                <a:lnTo>
                  <a:pt x="266" y="0"/>
                </a:lnTo>
                <a:lnTo>
                  <a:pt x="266" y="0"/>
                </a:lnTo>
                <a:lnTo>
                  <a:pt x="274" y="2"/>
                </a:lnTo>
                <a:lnTo>
                  <a:pt x="280" y="4"/>
                </a:lnTo>
                <a:lnTo>
                  <a:pt x="284" y="8"/>
                </a:lnTo>
                <a:lnTo>
                  <a:pt x="288" y="14"/>
                </a:lnTo>
                <a:lnTo>
                  <a:pt x="294" y="28"/>
                </a:lnTo>
                <a:lnTo>
                  <a:pt x="300" y="42"/>
                </a:lnTo>
                <a:lnTo>
                  <a:pt x="300" y="42"/>
                </a:lnTo>
                <a:lnTo>
                  <a:pt x="306" y="48"/>
                </a:lnTo>
                <a:lnTo>
                  <a:pt x="312" y="52"/>
                </a:lnTo>
                <a:lnTo>
                  <a:pt x="318" y="54"/>
                </a:lnTo>
                <a:lnTo>
                  <a:pt x="326" y="54"/>
                </a:lnTo>
                <a:lnTo>
                  <a:pt x="332" y="52"/>
                </a:lnTo>
                <a:lnTo>
                  <a:pt x="338" y="48"/>
                </a:lnTo>
                <a:lnTo>
                  <a:pt x="344" y="42"/>
                </a:lnTo>
                <a:lnTo>
                  <a:pt x="348" y="34"/>
                </a:lnTo>
                <a:lnTo>
                  <a:pt x="348" y="34"/>
                </a:lnTo>
                <a:lnTo>
                  <a:pt x="352" y="20"/>
                </a:lnTo>
                <a:lnTo>
                  <a:pt x="358" y="10"/>
                </a:lnTo>
                <a:lnTo>
                  <a:pt x="362" y="6"/>
                </a:lnTo>
                <a:lnTo>
                  <a:pt x="366" y="2"/>
                </a:lnTo>
                <a:lnTo>
                  <a:pt x="372" y="0"/>
                </a:lnTo>
                <a:lnTo>
                  <a:pt x="380" y="0"/>
                </a:lnTo>
                <a:lnTo>
                  <a:pt x="380" y="0"/>
                </a:lnTo>
                <a:lnTo>
                  <a:pt x="2332" y="0"/>
                </a:lnTo>
                <a:lnTo>
                  <a:pt x="2332" y="276"/>
                </a:lnTo>
                <a:close/>
              </a:path>
            </a:pathLst>
          </a:custGeom>
          <a:gradFill rotWithShape="1">
            <a:gsLst>
              <a:gs pos="0">
                <a:schemeClr val="bg2"/>
              </a:gs>
              <a:gs pos="50000">
                <a:srgbClr val="EAEAEA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lt"/>
              <a:ea typeface="+mn-ea"/>
            </a:endParaRPr>
          </a:p>
        </p:txBody>
      </p:sp>
      <p:grpSp>
        <p:nvGrpSpPr>
          <p:cNvPr id="31749" name="Group 102"/>
          <p:cNvGrpSpPr>
            <a:grpSpLocks/>
          </p:cNvGrpSpPr>
          <p:nvPr/>
        </p:nvGrpSpPr>
        <p:grpSpPr bwMode="auto">
          <a:xfrm>
            <a:off x="1357313" y="2808288"/>
            <a:ext cx="746125" cy="708025"/>
            <a:chOff x="748" y="1675"/>
            <a:chExt cx="470" cy="446"/>
          </a:xfrm>
        </p:grpSpPr>
        <p:sp>
          <p:nvSpPr>
            <p:cNvPr id="31752" name="AutoShape 99"/>
            <p:cNvSpPr>
              <a:spLocks noChangeArrowheads="1"/>
            </p:cNvSpPr>
            <p:nvPr/>
          </p:nvSpPr>
          <p:spPr bwMode="auto">
            <a:xfrm>
              <a:off x="748" y="1675"/>
              <a:ext cx="470" cy="446"/>
            </a:xfrm>
            <a:prstGeom prst="roundRect">
              <a:avLst>
                <a:gd name="adj" fmla="val 11537"/>
              </a:avLst>
            </a:prstGeom>
            <a:gradFill rotWithShape="1">
              <a:gsLst>
                <a:gs pos="0">
                  <a:srgbClr val="0065B6"/>
                </a:gs>
                <a:gs pos="100000">
                  <a:srgbClr val="004C8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1753" name="AutoShape 100"/>
            <p:cNvSpPr>
              <a:spLocks noChangeArrowheads="1"/>
            </p:cNvSpPr>
            <p:nvPr/>
          </p:nvSpPr>
          <p:spPr bwMode="auto">
            <a:xfrm>
              <a:off x="765" y="1686"/>
              <a:ext cx="436" cy="6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C4FF"/>
                </a:gs>
                <a:gs pos="100000">
                  <a:srgbClr val="0082E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31750" name="Text Box 103"/>
          <p:cNvSpPr txBox="1">
            <a:spLocks noChangeArrowheads="1"/>
          </p:cNvSpPr>
          <p:nvPr/>
        </p:nvSpPr>
        <p:spPr bwMode="auto">
          <a:xfrm>
            <a:off x="1606550" y="2990850"/>
            <a:ext cx="204788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0" lang="en-US" altLang="ko-KR" sz="3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Ⅱ</a:t>
            </a:r>
          </a:p>
        </p:txBody>
      </p:sp>
      <p:sp>
        <p:nvSpPr>
          <p:cNvPr id="31751" name="AutoShape 105"/>
          <p:cNvSpPr>
            <a:spLocks noChangeArrowheads="1"/>
          </p:cNvSpPr>
          <p:nvPr/>
        </p:nvSpPr>
        <p:spPr bwMode="auto">
          <a:xfrm>
            <a:off x="2425700" y="2808288"/>
            <a:ext cx="5756275" cy="708025"/>
          </a:xfrm>
          <a:prstGeom prst="roundRect">
            <a:avLst>
              <a:gd name="adj" fmla="val 11537"/>
            </a:avLst>
          </a:prstGeom>
          <a:gradFill rotWithShape="1">
            <a:gsLst>
              <a:gs pos="0">
                <a:schemeClr val="bg1"/>
              </a:gs>
              <a:gs pos="100000">
                <a:srgbClr val="EAEAEA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ko-KR" altLang="en-US" sz="4000" b="1">
                <a:solidFill>
                  <a:srgbClr val="004C8A"/>
                </a:solidFill>
                <a:latin typeface="HY동녘M" pitchFamily="18" charset="-127"/>
                <a:ea typeface="HY동녘M" pitchFamily="18" charset="-127"/>
              </a:rPr>
              <a:t>도급계약 및 하도급계약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도급계약 및 하도급계약</a:t>
            </a:r>
          </a:p>
        </p:txBody>
      </p:sp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146050" y="992188"/>
            <a:ext cx="882015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kumimoji="0" lang="en-US" altLang="ko-KR" b="1" dirty="0">
                <a:latin typeface="HY동녘M" pitchFamily="18" charset="-127"/>
                <a:ea typeface="HY동녘M" pitchFamily="18" charset="-127"/>
              </a:rPr>
              <a:t>1.  </a:t>
            </a:r>
            <a:r>
              <a:rPr kumimoji="0" lang="ko-KR" altLang="en-US" b="1" dirty="0">
                <a:latin typeface="HY동녘M" pitchFamily="18" charset="-127"/>
                <a:ea typeface="HY동녘M" pitchFamily="18" charset="-127"/>
              </a:rPr>
              <a:t>건설공사 도급계약의 원칙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○ 도급계약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하도급계약 포함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당사자는 대등한 입장에서 합의에 따라 공정하게 계약을 체결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하고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신의를 지켜 성실하게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계약을 이행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○ 계약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체결시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당사자는 도급금액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공사기간 등 주요사항*을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서면 계약서에 기재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하고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</a:t>
            </a:r>
          </a:p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서명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기명 날인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후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상호 교부 및 보관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의무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※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도급계약서에 명시하여야 할 사항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☞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민간건설공사 표준도급계약서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국토부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),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건설공사 표준하도급계약서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공정위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보급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위반시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도급계약을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서면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계약서로 체결하지 않거나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계약서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미교부시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500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만원이하</a:t>
            </a: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  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과태료 부과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*하도급계약의 경우 하수인은 </a:t>
            </a:r>
            <a:r>
              <a:rPr kumimoji="0" lang="ko-KR" altLang="en-US" sz="1600" dirty="0" err="1">
                <a:latin typeface="HY동녘M" pitchFamily="18" charset="-127"/>
                <a:ea typeface="HY동녘M" pitchFamily="18" charset="-127"/>
              </a:rPr>
              <a:t>미처벌</a:t>
            </a:r>
            <a:endParaRPr kumimoji="0" lang="en-US" altLang="ko-KR" sz="1600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539750" y="3678238"/>
            <a:ext cx="8208963" cy="12239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공사내용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도급금액과 그 중 노임해당금액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공사착수 및 완성시기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선급금</a:t>
            </a:r>
            <a:r>
              <a:rPr kumimoji="0" lang="en-US" altLang="ko-KR" sz="1400">
                <a:solidFill>
                  <a:schemeClr val="tx1"/>
                </a:solidFill>
                <a:latin typeface="Arial" charset="0"/>
                <a:ea typeface="HY동녘M" pitchFamily="18" charset="-127"/>
              </a:rPr>
              <a:t>·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기성금의 지급시기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방법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</a:t>
            </a:r>
          </a:p>
          <a:p>
            <a:pPr>
              <a:lnSpc>
                <a:spcPct val="120000"/>
              </a:lnSpc>
              <a:defRPr/>
            </a:pP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금액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설계변경</a:t>
            </a:r>
            <a:r>
              <a:rPr kumimoji="0" lang="en-US" altLang="ko-KR" sz="1400">
                <a:solidFill>
                  <a:schemeClr val="tx1"/>
                </a:solidFill>
                <a:latin typeface="Arial" charset="0"/>
                <a:ea typeface="HY동녘M" pitchFamily="18" charset="-127"/>
              </a:rPr>
              <a:t>·</a:t>
            </a:r>
            <a:r>
              <a:rPr kumimoji="0" lang="ko-KR" altLang="en-US" sz="1400">
                <a:solidFill>
                  <a:schemeClr val="tx1"/>
                </a:solidFill>
                <a:latin typeface="Arial" charset="0"/>
                <a:ea typeface="HY동녘M" pitchFamily="18" charset="-127"/>
              </a:rPr>
              <a:t>물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가변동 등에 따른 계약변경사항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하도급대금 직접지급사유와 절차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산업안전보건관리비 지급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산재</a:t>
            </a:r>
            <a:r>
              <a:rPr kumimoji="0" lang="en-US" altLang="ko-KR" sz="1400">
                <a:solidFill>
                  <a:schemeClr val="tx1"/>
                </a:solidFill>
                <a:latin typeface="Arial" charset="0"/>
                <a:ea typeface="HY동녘M" pitchFamily="18" charset="-127"/>
              </a:rPr>
              <a:t>·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고용보험료 등의 부담금액과 부담방법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인도를 위한 검사 및 시기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계약이행 지체 시 </a:t>
            </a:r>
          </a:p>
          <a:p>
            <a:pPr>
              <a:lnSpc>
                <a:spcPct val="120000"/>
              </a:lnSpc>
              <a:defRPr/>
            </a:pP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손해배상</a:t>
            </a:r>
            <a:r>
              <a:rPr kumimoji="0" lang="en-US" altLang="ko-KR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400">
                <a:solidFill>
                  <a:schemeClr val="tx1"/>
                </a:solidFill>
                <a:latin typeface="HY동녘M" pitchFamily="18" charset="-127"/>
                <a:ea typeface="HY동녘M" pitchFamily="18" charset="-127"/>
              </a:rPr>
              <a:t>하자담보책임기간 및 담보방법 등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도급계약 및 하도급계약</a:t>
            </a:r>
          </a:p>
        </p:txBody>
      </p:sp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146050" y="992188"/>
            <a:ext cx="8820150" cy="52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○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건설공사대장 기재 및 발주자 통보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의무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건설업자가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도급금액 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1</a:t>
            </a:r>
            <a:r>
              <a:rPr kumimoji="0" lang="ko-KR" altLang="en-US" sz="1600" b="1" dirty="0" err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억원이상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공사를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도급받으면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건설공사대장 기재사항을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건설산업 종합정보망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(KISCON)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을 이용하여 </a:t>
            </a:r>
            <a:r>
              <a:rPr kumimoji="0" lang="ko-KR" altLang="en-US" sz="1600" b="1" dirty="0" err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계약체결일부터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 err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일이내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발주에게 통보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위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원도급공사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중 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4</a:t>
            </a:r>
            <a:r>
              <a:rPr kumimoji="0" lang="ko-KR" altLang="en-US" sz="1600" b="1" dirty="0" err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천만원이상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공사를 </a:t>
            </a:r>
            <a:r>
              <a:rPr kumimoji="0" lang="ko-KR" altLang="en-US" sz="1600" b="1" dirty="0" err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하도급받은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err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하수급인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도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하도급 건설공사대장 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기재내용을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일내 발주자에게 통보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이미 통보한 사항에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변경 </a:t>
            </a:r>
            <a:r>
              <a:rPr kumimoji="0" lang="en-US" altLang="ko-KR" sz="1600" b="1" dirty="0">
                <a:solidFill>
                  <a:srgbClr val="0000FF"/>
                </a:solidFill>
                <a:ea typeface="HY동녘M" pitchFamily="18" charset="-127"/>
              </a:rPr>
              <a:t>·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추가사항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이 발생하면 발생일부터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일이내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같은 방식으로 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발주자에게 통보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통보의무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위반시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</a:t>
            </a:r>
          </a:p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  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시정명령 또는 시정지시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공사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완료일까지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미통보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또는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거짓통보시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500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만원이하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과태료 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※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건설공사대장 주요 기재사항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규칙 별지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17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호 서식 참조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)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  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도급계약 및 하도급계약</a:t>
            </a:r>
          </a:p>
        </p:txBody>
      </p:sp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146050" y="992188"/>
            <a:ext cx="882015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 startAt="2"/>
            </a:pPr>
            <a:r>
              <a:rPr kumimoji="0" lang="ko-KR" altLang="en-US" b="1" dirty="0">
                <a:latin typeface="HY동녘M" pitchFamily="18" charset="-127"/>
                <a:ea typeface="HY동녘M" pitchFamily="18" charset="-127"/>
              </a:rPr>
              <a:t> 수급인 및 </a:t>
            </a:r>
            <a:r>
              <a:rPr kumimoji="0" lang="ko-KR" altLang="en-US" b="1" dirty="0" err="1">
                <a:latin typeface="HY동녘M" pitchFamily="18" charset="-127"/>
                <a:ea typeface="HY동녘M" pitchFamily="18" charset="-127"/>
              </a:rPr>
              <a:t>하수급인의</a:t>
            </a:r>
            <a:r>
              <a:rPr kumimoji="0" lang="ko-KR" altLang="en-US" b="1" dirty="0">
                <a:latin typeface="HY동녘M" pitchFamily="18" charset="-127"/>
                <a:ea typeface="HY동녘M" pitchFamily="18" charset="-127"/>
              </a:rPr>
              <a:t> 자격 제한 </a:t>
            </a:r>
          </a:p>
          <a:p>
            <a:pPr marL="342900" indent="-342900">
              <a:lnSpc>
                <a:spcPct val="200000"/>
              </a:lnSpc>
            </a:pP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○ 발주자는 공사내용에 상응하는 업종의 건설업자에게 도급주어야 함</a:t>
            </a:r>
          </a:p>
          <a:p>
            <a:pPr marL="342900" indent="-342900">
              <a:lnSpc>
                <a:spcPct val="20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○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하도급제한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 err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수급인은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공사내용에 상응하는 업종의 건설업자에게 하도급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할 의무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위반시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1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년이내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영업정지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or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위반한 하도급금액의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30%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이하 과징금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            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  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3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년이하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징역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or 3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천만원이하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벌금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*</a:t>
            </a:r>
            <a:r>
              <a:rPr kumimoji="0" lang="ko-KR" altLang="en-US" sz="1600" dirty="0" err="1">
                <a:latin typeface="HY동녘M" pitchFamily="18" charset="-127"/>
                <a:ea typeface="HY동녘M" pitchFamily="18" charset="-127"/>
              </a:rPr>
              <a:t>양벌규정</a:t>
            </a:r>
            <a:endParaRPr kumimoji="0" lang="ko-KR" altLang="en-US" sz="1600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200000"/>
              </a:lnSpc>
            </a:pP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○ 발주자 또는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수급인은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공사특성에 따라 시공능력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공사실적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기술능력 등을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기준으로 수급인 또는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하수급인의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자격을 제한 가능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○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「시설물 </a:t>
            </a:r>
            <a:r>
              <a:rPr kumimoji="0" lang="ko-KR" altLang="en-US" sz="1600" b="1" dirty="0" err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안전에관한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특별법상」 상 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1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종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, 2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종 시설물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의 인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허가 기관은 해당공사의 규모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</a:t>
            </a:r>
          </a:p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   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구조안전의 필요성 등을 고려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시공자의 시공능력이 현저히 부적합하다고 인정되면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발주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 자에게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시공자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교체 권고</a:t>
            </a:r>
          </a:p>
          <a:p>
            <a:pPr marL="342900" indent="-342900">
              <a:lnSpc>
                <a:spcPct val="20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 dirty="0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도급계약 및 하도급계약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179388" y="981075"/>
            <a:ext cx="882015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kumimoji="0" lang="en-US" altLang="ko-KR" b="1" dirty="0">
                <a:latin typeface="HY동녘M" pitchFamily="18" charset="-127"/>
                <a:ea typeface="HY동녘M" pitchFamily="18" charset="-127"/>
              </a:rPr>
              <a:t>3. </a:t>
            </a:r>
            <a:r>
              <a:rPr kumimoji="0" lang="ko-KR" altLang="en-US" b="1" dirty="0">
                <a:latin typeface="HY동녘M" pitchFamily="18" charset="-127"/>
                <a:ea typeface="HY동녘M" pitchFamily="18" charset="-127"/>
              </a:rPr>
              <a:t>건설업 하도급 규제 </a:t>
            </a:r>
            <a:r>
              <a:rPr kumimoji="0" lang="en-US" altLang="ko-KR" b="1" dirty="0">
                <a:ea typeface="HY동녘M" pitchFamily="18" charset="-127"/>
              </a:rPr>
              <a:t>·</a:t>
            </a:r>
            <a:r>
              <a:rPr kumimoji="0" lang="ko-KR" altLang="en-US" b="1" dirty="0">
                <a:latin typeface="HY동녘M" pitchFamily="18" charset="-127"/>
                <a:ea typeface="HY동녘M" pitchFamily="18" charset="-127"/>
              </a:rPr>
              <a:t>관리 체계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b="1" dirty="0">
                <a:latin typeface="HY동녘M" pitchFamily="18" charset="-127"/>
                <a:ea typeface="HY동녘M" pitchFamily="18" charset="-127"/>
              </a:rPr>
              <a:t>    ○ </a:t>
            </a:r>
            <a:r>
              <a:rPr kumimoji="0" lang="en-US" altLang="ko-KR" b="1" dirty="0">
                <a:ea typeface="HY동녘M" pitchFamily="18" charset="-127"/>
              </a:rPr>
              <a:t>‘</a:t>
            </a:r>
            <a:r>
              <a:rPr kumimoji="0" lang="ko-KR" altLang="en-US" b="1" dirty="0">
                <a:latin typeface="HY동녘M" pitchFamily="18" charset="-127"/>
                <a:ea typeface="HY동녘M" pitchFamily="18" charset="-127"/>
              </a:rPr>
              <a:t>하도급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행위 제한</a:t>
            </a:r>
            <a:r>
              <a:rPr kumimoji="0" lang="en-US" altLang="ko-KR" sz="1600" b="1" dirty="0">
                <a:ea typeface="HY동녘M" pitchFamily="18" charset="-127"/>
              </a:rPr>
              <a:t>’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및 </a:t>
            </a:r>
            <a:r>
              <a:rPr kumimoji="0" lang="en-US" altLang="ko-KR" sz="1600" b="1" dirty="0">
                <a:ea typeface="HY동녘M" pitchFamily="18" charset="-127"/>
              </a:rPr>
              <a:t>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하도급계약 적정화</a:t>
            </a:r>
            <a:r>
              <a:rPr kumimoji="0" lang="en-US" altLang="ko-KR" sz="1600" b="1" dirty="0">
                <a:ea typeface="HY동녘M" pitchFamily="18" charset="-127"/>
              </a:rPr>
              <a:t>’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는 건설산업기본법에서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en-US" altLang="ko-KR" sz="1600" b="1" dirty="0">
                <a:ea typeface="HY동녘M" pitchFamily="18" charset="-127"/>
              </a:rPr>
              <a:t>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하도급거래 공정화</a:t>
            </a:r>
            <a:r>
              <a:rPr kumimoji="0" lang="en-US" altLang="ko-KR" sz="1600" b="1" dirty="0">
                <a:ea typeface="HY동녘M" pitchFamily="18" charset="-127"/>
              </a:rPr>
              <a:t>’</a:t>
            </a:r>
            <a:endParaRPr kumimoji="0" lang="en-US" altLang="ko-KR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  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는 건설산업기본법과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하도급법에서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각각 규정하며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하도급 법이 우선 적용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</a:t>
            </a:r>
          </a:p>
        </p:txBody>
      </p:sp>
      <p:sp>
        <p:nvSpPr>
          <p:cNvPr id="35843" name="Rectangle 12"/>
          <p:cNvSpPr>
            <a:spLocks noChangeArrowheads="1"/>
          </p:cNvSpPr>
          <p:nvPr/>
        </p:nvSpPr>
        <p:spPr bwMode="auto">
          <a:xfrm>
            <a:off x="1339851" y="4000500"/>
            <a:ext cx="1439092" cy="739775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r>
              <a:rPr kumimoji="0" lang="ko-KR" altLang="en-US" sz="1600" b="1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동종업종간</a:t>
            </a:r>
          </a:p>
          <a:p>
            <a:pPr algn="ctr">
              <a:lnSpc>
                <a:spcPct val="130000"/>
              </a:lnSpc>
            </a:pPr>
            <a:r>
              <a:rPr kumimoji="0" lang="ko-KR" altLang="en-US" sz="1600" b="1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 제한</a:t>
            </a:r>
          </a:p>
        </p:txBody>
      </p:sp>
      <p:sp>
        <p:nvSpPr>
          <p:cNvPr id="35844" name="Rectangle 14"/>
          <p:cNvSpPr>
            <a:spLocks noChangeArrowheads="1"/>
          </p:cNvSpPr>
          <p:nvPr/>
        </p:nvSpPr>
        <p:spPr bwMode="auto">
          <a:xfrm>
            <a:off x="2864669" y="3994150"/>
            <a:ext cx="3368651" cy="741362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>
              <a:lnSpc>
                <a:spcPct val="130000"/>
              </a:lnSpc>
            </a:pP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수급인은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도급받은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공사의 일부를 동일한 업종의 건설업자에게 </a:t>
            </a: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하도급할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수 없음</a:t>
            </a:r>
          </a:p>
        </p:txBody>
      </p:sp>
      <p:sp>
        <p:nvSpPr>
          <p:cNvPr id="35845" name="Rectangle 15"/>
          <p:cNvSpPr>
            <a:spLocks noChangeArrowheads="1"/>
          </p:cNvSpPr>
          <p:nvPr/>
        </p:nvSpPr>
        <p:spPr bwMode="auto">
          <a:xfrm>
            <a:off x="1335089" y="2408238"/>
            <a:ext cx="1437662" cy="676275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r>
              <a:rPr kumimoji="0" lang="ko-KR" altLang="en-US" sz="1600" b="1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직접시공</a:t>
            </a:r>
          </a:p>
          <a:p>
            <a:pPr algn="ctr">
              <a:lnSpc>
                <a:spcPct val="130000"/>
              </a:lnSpc>
            </a:pPr>
            <a:r>
              <a:rPr kumimoji="0" lang="ko-KR" altLang="en-US" sz="1600" b="1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의무제</a:t>
            </a:r>
            <a:endParaRPr kumimoji="0" lang="en-US" altLang="ko-KR" sz="1600" b="1" dirty="0">
              <a:solidFill>
                <a:srgbClr val="000000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35846" name="Rectangle 17"/>
          <p:cNvSpPr>
            <a:spLocks noChangeArrowheads="1"/>
          </p:cNvSpPr>
          <p:nvPr/>
        </p:nvSpPr>
        <p:spPr bwMode="auto">
          <a:xfrm>
            <a:off x="2853558" y="2401887"/>
            <a:ext cx="3379762" cy="677863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>
              <a:lnSpc>
                <a:spcPct val="130000"/>
              </a:lnSpc>
            </a:pPr>
            <a:r>
              <a:rPr kumimoji="0" lang="en-US" altLang="ko-KR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50</a:t>
            </a: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억미만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건설공사를 </a:t>
            </a: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도급받은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자는 일정비율 해당금액 이상 직접 시공해야 함</a:t>
            </a:r>
          </a:p>
        </p:txBody>
      </p:sp>
      <p:sp>
        <p:nvSpPr>
          <p:cNvPr id="35847" name="Rectangle 18"/>
          <p:cNvSpPr>
            <a:spLocks noChangeArrowheads="1"/>
          </p:cNvSpPr>
          <p:nvPr/>
        </p:nvSpPr>
        <p:spPr bwMode="auto">
          <a:xfrm>
            <a:off x="1333501" y="3216275"/>
            <a:ext cx="1439092" cy="673100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일괄하도급 </a:t>
            </a:r>
          </a:p>
          <a:p>
            <a:pPr algn="ctr">
              <a:lnSpc>
                <a:spcPct val="13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금지</a:t>
            </a:r>
            <a:endParaRPr kumimoji="0" lang="en-US" altLang="ko-KR" sz="1600" b="1">
              <a:solidFill>
                <a:srgbClr val="000000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35848" name="Rectangle 20"/>
          <p:cNvSpPr>
            <a:spLocks noChangeArrowheads="1"/>
          </p:cNvSpPr>
          <p:nvPr/>
        </p:nvSpPr>
        <p:spPr bwMode="auto">
          <a:xfrm>
            <a:off x="2864669" y="3211512"/>
            <a:ext cx="3368651" cy="677863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>
              <a:lnSpc>
                <a:spcPct val="130000"/>
              </a:lnSpc>
            </a:pP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도급받은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공사의 전부 또는 대부분을 다른 건설업자에게 하도급 할 수 없음</a:t>
            </a:r>
          </a:p>
        </p:txBody>
      </p:sp>
      <p:sp>
        <p:nvSpPr>
          <p:cNvPr id="35849" name="Rectangle 23"/>
          <p:cNvSpPr>
            <a:spLocks noChangeArrowheads="1"/>
          </p:cNvSpPr>
          <p:nvPr/>
        </p:nvSpPr>
        <p:spPr bwMode="auto">
          <a:xfrm>
            <a:off x="1325563" y="4849813"/>
            <a:ext cx="1446237" cy="703262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재하도급 </a:t>
            </a:r>
          </a:p>
          <a:p>
            <a:pPr algn="ctr">
              <a:lnSpc>
                <a:spcPct val="13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금지</a:t>
            </a:r>
          </a:p>
        </p:txBody>
      </p:sp>
      <p:sp>
        <p:nvSpPr>
          <p:cNvPr id="35850" name="Rectangle 25"/>
          <p:cNvSpPr>
            <a:spLocks noChangeArrowheads="1"/>
          </p:cNvSpPr>
          <p:nvPr/>
        </p:nvSpPr>
        <p:spPr bwMode="auto">
          <a:xfrm>
            <a:off x="2864669" y="4843462"/>
            <a:ext cx="3368651" cy="706438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>
              <a:lnSpc>
                <a:spcPct val="130000"/>
              </a:lnSpc>
            </a:pP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하수급인은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하도급받은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공사를 </a:t>
            </a: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다른사람에게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재하도급할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수 없음</a:t>
            </a:r>
            <a:r>
              <a:rPr kumimoji="0" lang="en-US" altLang="ko-KR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동일하지 않은 업종을 </a:t>
            </a: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하도급받은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종합건설업자의 하도급 포함</a:t>
            </a:r>
            <a:r>
              <a:rPr kumimoji="0" lang="en-US" altLang="ko-KR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)</a:t>
            </a:r>
          </a:p>
        </p:txBody>
      </p:sp>
      <p:sp>
        <p:nvSpPr>
          <p:cNvPr id="35851" name="Rectangle 15"/>
          <p:cNvSpPr>
            <a:spLocks noChangeArrowheads="1"/>
          </p:cNvSpPr>
          <p:nvPr/>
        </p:nvSpPr>
        <p:spPr bwMode="auto">
          <a:xfrm>
            <a:off x="450850" y="2411413"/>
            <a:ext cx="803275" cy="3989387"/>
          </a:xfrm>
          <a:prstGeom prst="rect">
            <a:avLst/>
          </a:prstGeom>
          <a:solidFill>
            <a:srgbClr val="FFCC66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</a:t>
            </a:r>
          </a:p>
          <a:p>
            <a:pPr algn="ctr">
              <a:lnSpc>
                <a:spcPct val="13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행   위</a:t>
            </a:r>
          </a:p>
          <a:p>
            <a:pPr algn="ctr">
              <a:lnSpc>
                <a:spcPct val="13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제  한 </a:t>
            </a:r>
          </a:p>
        </p:txBody>
      </p:sp>
      <p:sp>
        <p:nvSpPr>
          <p:cNvPr id="35852" name="Rectangle 8"/>
          <p:cNvSpPr>
            <a:spLocks noChangeArrowheads="1"/>
          </p:cNvSpPr>
          <p:nvPr/>
        </p:nvSpPr>
        <p:spPr bwMode="auto">
          <a:xfrm>
            <a:off x="1325564" y="5686425"/>
            <a:ext cx="1437662" cy="714375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 </a:t>
            </a:r>
          </a:p>
          <a:p>
            <a:pPr algn="ctr">
              <a:lnSpc>
                <a:spcPct val="13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내용통보</a:t>
            </a:r>
          </a:p>
        </p:txBody>
      </p:sp>
      <p:sp>
        <p:nvSpPr>
          <p:cNvPr id="35853" name="Rectangle 10"/>
          <p:cNvSpPr>
            <a:spLocks noChangeArrowheads="1"/>
          </p:cNvSpPr>
          <p:nvPr/>
        </p:nvSpPr>
        <p:spPr bwMode="auto">
          <a:xfrm>
            <a:off x="2859907" y="5681662"/>
            <a:ext cx="3373413" cy="714375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>
              <a:lnSpc>
                <a:spcPct val="130000"/>
              </a:lnSpc>
            </a:pP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하도급시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200" dirty="0" err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일이내</a:t>
            </a:r>
            <a:r>
              <a:rPr kumimoji="0" lang="ko-KR" altLang="en-US" sz="1200" dirty="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발주자에게 하도급 내용을 서면통보 하여야 함</a:t>
            </a: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6314127" y="2412094"/>
            <a:ext cx="2685411" cy="3137806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 marL="342900" indent="-342900">
              <a:lnSpc>
                <a:spcPct val="150000"/>
              </a:lnSpc>
            </a:pPr>
            <a:r>
              <a:rPr kumimoji="0" lang="en-US" altLang="ko-KR" sz="1200" b="1" dirty="0">
                <a:latin typeface="HY동녘M" pitchFamily="18" charset="-127"/>
                <a:ea typeface="HY동녘M" pitchFamily="18" charset="-127"/>
              </a:rPr>
              <a:t>1</a:t>
            </a:r>
            <a:r>
              <a:rPr kumimoji="0" lang="ko-KR" altLang="en-US" sz="1200" b="1" dirty="0" err="1">
                <a:latin typeface="HY동녘M" pitchFamily="18" charset="-127"/>
                <a:ea typeface="HY동녘M" pitchFamily="18" charset="-127"/>
              </a:rPr>
              <a:t>년이내</a:t>
            </a:r>
            <a:r>
              <a:rPr kumimoji="0" lang="ko-KR" altLang="en-US" sz="1200" b="1" dirty="0">
                <a:latin typeface="HY동녘M" pitchFamily="18" charset="-127"/>
                <a:ea typeface="HY동녘M" pitchFamily="18" charset="-127"/>
              </a:rPr>
              <a:t> 영업정지 또는 </a:t>
            </a:r>
            <a:r>
              <a:rPr kumimoji="0" lang="ko-KR" altLang="en-US" sz="1200" b="1" dirty="0" smtClean="0">
                <a:latin typeface="HY동녘M" pitchFamily="18" charset="-127"/>
                <a:ea typeface="HY동녘M" pitchFamily="18" charset="-127"/>
              </a:rPr>
              <a:t>도급금액의</a:t>
            </a:r>
            <a:endParaRPr kumimoji="0" lang="en-US" altLang="ko-KR" sz="1200" b="1" dirty="0" smtClean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en-US" altLang="ko-KR" sz="1200" b="1" dirty="0" smtClean="0"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en-US" altLang="ko-KR" sz="1200" b="1" dirty="0">
                <a:latin typeface="HY동녘M" pitchFamily="18" charset="-127"/>
                <a:ea typeface="HY동녘M" pitchFamily="18" charset="-127"/>
              </a:rPr>
              <a:t>% </a:t>
            </a:r>
            <a:r>
              <a:rPr kumimoji="0" lang="ko-KR" altLang="en-US" sz="1200" b="1" dirty="0">
                <a:latin typeface="HY동녘M" pitchFamily="18" charset="-127"/>
                <a:ea typeface="HY동녘M" pitchFamily="18" charset="-127"/>
              </a:rPr>
              <a:t>상당 이하 과징금</a:t>
            </a:r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6325238" y="5670870"/>
            <a:ext cx="2674300" cy="730611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 marL="342900" indent="-342900">
              <a:lnSpc>
                <a:spcPct val="150000"/>
              </a:lnSpc>
            </a:pPr>
            <a:r>
              <a:rPr kumimoji="0" lang="en-US" altLang="ko-KR" sz="1200" b="1" dirty="0" smtClean="0">
                <a:latin typeface="HY동녘M" pitchFamily="18" charset="-127"/>
                <a:ea typeface="HY동녘M" pitchFamily="18" charset="-127"/>
              </a:rPr>
              <a:t>500</a:t>
            </a:r>
            <a:r>
              <a:rPr kumimoji="0" lang="ko-KR" altLang="en-US" sz="1200" b="1" dirty="0" err="1" smtClean="0">
                <a:latin typeface="HY동녘M" pitchFamily="18" charset="-127"/>
                <a:ea typeface="HY동녘M" pitchFamily="18" charset="-127"/>
              </a:rPr>
              <a:t>만원이하</a:t>
            </a:r>
            <a:r>
              <a:rPr kumimoji="0" lang="ko-KR" altLang="en-US" sz="1200" b="1" dirty="0" smtClean="0">
                <a:latin typeface="HY동녘M" pitchFamily="18" charset="-127"/>
                <a:ea typeface="HY동녘M" pitchFamily="18" charset="-127"/>
              </a:rPr>
              <a:t> 과태료</a:t>
            </a:r>
            <a:endParaRPr kumimoji="0" lang="ko-KR" altLang="en-US" sz="1200" b="1" dirty="0">
              <a:latin typeface="HY동녘M" pitchFamily="18" charset="-127"/>
              <a:ea typeface="HY동녘M" pitchFamily="18" charset="-127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도급계약 및 하도급계약</a:t>
            </a:r>
          </a:p>
        </p:txBody>
      </p:sp>
      <p:sp>
        <p:nvSpPr>
          <p:cNvPr id="36866" name="Rectangle 12"/>
          <p:cNvSpPr>
            <a:spLocks noChangeArrowheads="1"/>
          </p:cNvSpPr>
          <p:nvPr/>
        </p:nvSpPr>
        <p:spPr bwMode="auto">
          <a:xfrm>
            <a:off x="1212850" y="4979988"/>
            <a:ext cx="1598613" cy="1582737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하도급계약</a:t>
            </a:r>
          </a:p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적정성 심사</a:t>
            </a:r>
          </a:p>
        </p:txBody>
      </p:sp>
      <p:sp>
        <p:nvSpPr>
          <p:cNvPr id="36867" name="Rectangle 14"/>
          <p:cNvSpPr>
            <a:spLocks noChangeArrowheads="1"/>
          </p:cNvSpPr>
          <p:nvPr/>
        </p:nvSpPr>
        <p:spPr bwMode="auto">
          <a:xfrm>
            <a:off x="2876550" y="4978400"/>
            <a:ext cx="5834063" cy="1585913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>
              <a:lnSpc>
                <a:spcPct val="150000"/>
              </a:lnSpc>
              <a:buFontTx/>
              <a:buChar char="•"/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모든 하도급공사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하도급계약 통보 받은 후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발주자가 하수급인의 시공능력 및 하도급계약 내용의 적정성</a:t>
            </a:r>
          </a:p>
          <a:p>
            <a:pPr>
              <a:lnSpc>
                <a:spcPct val="150000"/>
              </a:lnSpc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  등을 심사</a:t>
            </a:r>
          </a:p>
        </p:txBody>
      </p:sp>
      <p:sp>
        <p:nvSpPr>
          <p:cNvPr id="36868" name="Rectangle 15"/>
          <p:cNvSpPr>
            <a:spLocks noChangeArrowheads="1"/>
          </p:cNvSpPr>
          <p:nvPr/>
        </p:nvSpPr>
        <p:spPr bwMode="auto">
          <a:xfrm>
            <a:off x="1208088" y="1270000"/>
            <a:ext cx="1597025" cy="1581150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하도급계획서</a:t>
            </a:r>
          </a:p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제출</a:t>
            </a:r>
          </a:p>
        </p:txBody>
      </p:sp>
      <p:sp>
        <p:nvSpPr>
          <p:cNvPr id="36869" name="Rectangle 17"/>
          <p:cNvSpPr>
            <a:spLocks noChangeArrowheads="1"/>
          </p:cNvSpPr>
          <p:nvPr/>
        </p:nvSpPr>
        <p:spPr bwMode="auto">
          <a:xfrm>
            <a:off x="2865438" y="1268413"/>
            <a:ext cx="5845175" cy="1584325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>
              <a:lnSpc>
                <a:spcPct val="150000"/>
              </a:lnSpc>
              <a:buFontTx/>
              <a:buChar char="•"/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공공공사 중 최저가 낙찰제 대상공사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(300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억 이상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)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입찰시와 도급계약 체결시 각각 제출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하도급대상자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하도급할 공사의 주요 공종</a:t>
            </a:r>
          </a:p>
          <a:p>
            <a:pPr>
              <a:lnSpc>
                <a:spcPct val="150000"/>
              </a:lnSpc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하도급공사물량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 금액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등</a:t>
            </a:r>
          </a:p>
        </p:txBody>
      </p:sp>
      <p:sp>
        <p:nvSpPr>
          <p:cNvPr id="36870" name="Rectangle 18"/>
          <p:cNvSpPr>
            <a:spLocks noChangeArrowheads="1"/>
          </p:cNvSpPr>
          <p:nvPr/>
        </p:nvSpPr>
        <p:spPr bwMode="auto">
          <a:xfrm>
            <a:off x="1206500" y="2941638"/>
            <a:ext cx="1598613" cy="1919287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하도급관리</a:t>
            </a:r>
          </a:p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계획서</a:t>
            </a:r>
          </a:p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제출</a:t>
            </a:r>
          </a:p>
        </p:txBody>
      </p:sp>
      <p:sp>
        <p:nvSpPr>
          <p:cNvPr id="36871" name="Rectangle 20"/>
          <p:cNvSpPr>
            <a:spLocks noChangeArrowheads="1"/>
          </p:cNvSpPr>
          <p:nvPr/>
        </p:nvSpPr>
        <p:spPr bwMode="auto">
          <a:xfrm>
            <a:off x="2876550" y="2952750"/>
            <a:ext cx="5834063" cy="1933575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>
              <a:lnSpc>
                <a:spcPct val="150000"/>
              </a:lnSpc>
              <a:buFontTx/>
              <a:buChar char="•"/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공공공사 중 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PQ</a:t>
            </a:r>
            <a:r>
              <a:rPr kumimoji="0" lang="en-US" altLang="ko-KR" sz="1600">
                <a:solidFill>
                  <a:srgbClr val="000000"/>
                </a:solidFill>
                <a:latin typeface="맑은 고딕" pitchFamily="50" charset="-127"/>
                <a:ea typeface="HY동녘M" pitchFamily="18" charset="-127"/>
              </a:rPr>
              <a:t>·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적격심사 대상공사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(50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억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~300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억미만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)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입찰시 제출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하수급예정자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하도급할 공사의 종류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금액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하수급 예정자와</a:t>
            </a:r>
          </a:p>
          <a:p>
            <a:pPr>
              <a:lnSpc>
                <a:spcPct val="150000"/>
              </a:lnSpc>
            </a:pP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 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계약할 금액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하도급비율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하도급금액 비율 등</a:t>
            </a:r>
          </a:p>
          <a:p>
            <a:pPr>
              <a:lnSpc>
                <a:spcPct val="150000"/>
              </a:lnSpc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※(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근거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)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안행부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/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기재부 계약예규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조달청 시설공사 집행기준</a:t>
            </a:r>
          </a:p>
        </p:txBody>
      </p:sp>
      <p:sp>
        <p:nvSpPr>
          <p:cNvPr id="36872" name="Rectangle 15"/>
          <p:cNvSpPr>
            <a:spLocks noChangeArrowheads="1"/>
          </p:cNvSpPr>
          <p:nvPr/>
        </p:nvSpPr>
        <p:spPr bwMode="auto">
          <a:xfrm>
            <a:off x="323850" y="1273175"/>
            <a:ext cx="803275" cy="5251450"/>
          </a:xfrm>
          <a:prstGeom prst="rect">
            <a:avLst/>
          </a:prstGeom>
          <a:solidFill>
            <a:srgbClr val="FFCC66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</a:t>
            </a:r>
          </a:p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계약</a:t>
            </a:r>
          </a:p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적정화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5" descr="SMD-17-3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98"/>
          <p:cNvSpPr>
            <a:spLocks/>
          </p:cNvSpPr>
          <p:nvPr/>
        </p:nvSpPr>
        <p:spPr bwMode="auto">
          <a:xfrm>
            <a:off x="1296988" y="2751138"/>
            <a:ext cx="6946900" cy="822325"/>
          </a:xfrm>
          <a:custGeom>
            <a:avLst/>
            <a:gdLst/>
            <a:ahLst/>
            <a:cxnLst>
              <a:cxn ang="0">
                <a:pos x="2332" y="276"/>
              </a:cxn>
              <a:cxn ang="0">
                <a:pos x="380" y="276"/>
              </a:cxn>
              <a:cxn ang="0">
                <a:pos x="366" y="272"/>
              </a:cxn>
              <a:cxn ang="0">
                <a:pos x="358" y="266"/>
              </a:cxn>
              <a:cxn ang="0">
                <a:pos x="348" y="242"/>
              </a:cxn>
              <a:cxn ang="0">
                <a:pos x="344" y="234"/>
              </a:cxn>
              <a:cxn ang="0">
                <a:pos x="332" y="224"/>
              </a:cxn>
              <a:cxn ang="0">
                <a:pos x="318" y="222"/>
              </a:cxn>
              <a:cxn ang="0">
                <a:pos x="306" y="228"/>
              </a:cxn>
              <a:cxn ang="0">
                <a:pos x="300" y="234"/>
              </a:cxn>
              <a:cxn ang="0">
                <a:pos x="288" y="262"/>
              </a:cxn>
              <a:cxn ang="0">
                <a:pos x="280" y="272"/>
              </a:cxn>
              <a:cxn ang="0">
                <a:pos x="266" y="276"/>
              </a:cxn>
              <a:cxn ang="0">
                <a:pos x="32" y="276"/>
              </a:cxn>
              <a:cxn ang="0">
                <a:pos x="20" y="272"/>
              </a:cxn>
              <a:cxn ang="0">
                <a:pos x="10" y="264"/>
              </a:cxn>
              <a:cxn ang="0">
                <a:pos x="2" y="252"/>
              </a:cxn>
              <a:cxn ang="0">
                <a:pos x="0" y="238"/>
              </a:cxn>
              <a:cxn ang="0">
                <a:pos x="0" y="38"/>
              </a:cxn>
              <a:cxn ang="0">
                <a:pos x="2" y="24"/>
              </a:cxn>
              <a:cxn ang="0">
                <a:pos x="10" y="12"/>
              </a:cxn>
              <a:cxn ang="0">
                <a:pos x="20" y="4"/>
              </a:cxn>
              <a:cxn ang="0">
                <a:pos x="32" y="0"/>
              </a:cxn>
              <a:cxn ang="0">
                <a:pos x="266" y="0"/>
              </a:cxn>
              <a:cxn ang="0">
                <a:pos x="280" y="4"/>
              </a:cxn>
              <a:cxn ang="0">
                <a:pos x="288" y="14"/>
              </a:cxn>
              <a:cxn ang="0">
                <a:pos x="300" y="42"/>
              </a:cxn>
              <a:cxn ang="0">
                <a:pos x="306" y="48"/>
              </a:cxn>
              <a:cxn ang="0">
                <a:pos x="318" y="54"/>
              </a:cxn>
              <a:cxn ang="0">
                <a:pos x="332" y="52"/>
              </a:cxn>
              <a:cxn ang="0">
                <a:pos x="344" y="42"/>
              </a:cxn>
              <a:cxn ang="0">
                <a:pos x="348" y="34"/>
              </a:cxn>
              <a:cxn ang="0">
                <a:pos x="358" y="10"/>
              </a:cxn>
              <a:cxn ang="0">
                <a:pos x="366" y="2"/>
              </a:cxn>
              <a:cxn ang="0">
                <a:pos x="380" y="0"/>
              </a:cxn>
              <a:cxn ang="0">
                <a:pos x="2332" y="0"/>
              </a:cxn>
            </a:cxnLst>
            <a:rect l="0" t="0" r="r" b="b"/>
            <a:pathLst>
              <a:path w="2332" h="276">
                <a:moveTo>
                  <a:pt x="2332" y="276"/>
                </a:moveTo>
                <a:lnTo>
                  <a:pt x="2332" y="276"/>
                </a:lnTo>
                <a:lnTo>
                  <a:pt x="380" y="276"/>
                </a:lnTo>
                <a:lnTo>
                  <a:pt x="380" y="276"/>
                </a:lnTo>
                <a:lnTo>
                  <a:pt x="372" y="274"/>
                </a:lnTo>
                <a:lnTo>
                  <a:pt x="366" y="272"/>
                </a:lnTo>
                <a:lnTo>
                  <a:pt x="362" y="270"/>
                </a:lnTo>
                <a:lnTo>
                  <a:pt x="358" y="266"/>
                </a:lnTo>
                <a:lnTo>
                  <a:pt x="352" y="254"/>
                </a:lnTo>
                <a:lnTo>
                  <a:pt x="348" y="242"/>
                </a:lnTo>
                <a:lnTo>
                  <a:pt x="348" y="242"/>
                </a:lnTo>
                <a:lnTo>
                  <a:pt x="344" y="234"/>
                </a:lnTo>
                <a:lnTo>
                  <a:pt x="338" y="228"/>
                </a:lnTo>
                <a:lnTo>
                  <a:pt x="332" y="224"/>
                </a:lnTo>
                <a:lnTo>
                  <a:pt x="326" y="222"/>
                </a:lnTo>
                <a:lnTo>
                  <a:pt x="318" y="222"/>
                </a:lnTo>
                <a:lnTo>
                  <a:pt x="312" y="224"/>
                </a:lnTo>
                <a:lnTo>
                  <a:pt x="306" y="228"/>
                </a:lnTo>
                <a:lnTo>
                  <a:pt x="300" y="234"/>
                </a:lnTo>
                <a:lnTo>
                  <a:pt x="300" y="234"/>
                </a:lnTo>
                <a:lnTo>
                  <a:pt x="294" y="248"/>
                </a:lnTo>
                <a:lnTo>
                  <a:pt x="288" y="262"/>
                </a:lnTo>
                <a:lnTo>
                  <a:pt x="284" y="268"/>
                </a:lnTo>
                <a:lnTo>
                  <a:pt x="280" y="272"/>
                </a:lnTo>
                <a:lnTo>
                  <a:pt x="274" y="274"/>
                </a:lnTo>
                <a:lnTo>
                  <a:pt x="266" y="276"/>
                </a:lnTo>
                <a:lnTo>
                  <a:pt x="32" y="276"/>
                </a:lnTo>
                <a:lnTo>
                  <a:pt x="32" y="276"/>
                </a:lnTo>
                <a:lnTo>
                  <a:pt x="26" y="274"/>
                </a:lnTo>
                <a:lnTo>
                  <a:pt x="20" y="272"/>
                </a:lnTo>
                <a:lnTo>
                  <a:pt x="14" y="268"/>
                </a:lnTo>
                <a:lnTo>
                  <a:pt x="10" y="264"/>
                </a:lnTo>
                <a:lnTo>
                  <a:pt x="6" y="258"/>
                </a:lnTo>
                <a:lnTo>
                  <a:pt x="2" y="252"/>
                </a:lnTo>
                <a:lnTo>
                  <a:pt x="0" y="244"/>
                </a:lnTo>
                <a:lnTo>
                  <a:pt x="0" y="238"/>
                </a:lnTo>
                <a:lnTo>
                  <a:pt x="0" y="38"/>
                </a:lnTo>
                <a:lnTo>
                  <a:pt x="0" y="38"/>
                </a:lnTo>
                <a:lnTo>
                  <a:pt x="0" y="30"/>
                </a:lnTo>
                <a:lnTo>
                  <a:pt x="2" y="24"/>
                </a:lnTo>
                <a:lnTo>
                  <a:pt x="6" y="18"/>
                </a:lnTo>
                <a:lnTo>
                  <a:pt x="10" y="12"/>
                </a:lnTo>
                <a:lnTo>
                  <a:pt x="14" y="6"/>
                </a:lnTo>
                <a:lnTo>
                  <a:pt x="20" y="4"/>
                </a:lnTo>
                <a:lnTo>
                  <a:pt x="26" y="0"/>
                </a:lnTo>
                <a:lnTo>
                  <a:pt x="32" y="0"/>
                </a:lnTo>
                <a:lnTo>
                  <a:pt x="266" y="0"/>
                </a:lnTo>
                <a:lnTo>
                  <a:pt x="266" y="0"/>
                </a:lnTo>
                <a:lnTo>
                  <a:pt x="274" y="2"/>
                </a:lnTo>
                <a:lnTo>
                  <a:pt x="280" y="4"/>
                </a:lnTo>
                <a:lnTo>
                  <a:pt x="284" y="8"/>
                </a:lnTo>
                <a:lnTo>
                  <a:pt x="288" y="14"/>
                </a:lnTo>
                <a:lnTo>
                  <a:pt x="294" y="28"/>
                </a:lnTo>
                <a:lnTo>
                  <a:pt x="300" y="42"/>
                </a:lnTo>
                <a:lnTo>
                  <a:pt x="300" y="42"/>
                </a:lnTo>
                <a:lnTo>
                  <a:pt x="306" y="48"/>
                </a:lnTo>
                <a:lnTo>
                  <a:pt x="312" y="52"/>
                </a:lnTo>
                <a:lnTo>
                  <a:pt x="318" y="54"/>
                </a:lnTo>
                <a:lnTo>
                  <a:pt x="326" y="54"/>
                </a:lnTo>
                <a:lnTo>
                  <a:pt x="332" y="52"/>
                </a:lnTo>
                <a:lnTo>
                  <a:pt x="338" y="48"/>
                </a:lnTo>
                <a:lnTo>
                  <a:pt x="344" y="42"/>
                </a:lnTo>
                <a:lnTo>
                  <a:pt x="348" y="34"/>
                </a:lnTo>
                <a:lnTo>
                  <a:pt x="348" y="34"/>
                </a:lnTo>
                <a:lnTo>
                  <a:pt x="352" y="20"/>
                </a:lnTo>
                <a:lnTo>
                  <a:pt x="358" y="10"/>
                </a:lnTo>
                <a:lnTo>
                  <a:pt x="362" y="6"/>
                </a:lnTo>
                <a:lnTo>
                  <a:pt x="366" y="2"/>
                </a:lnTo>
                <a:lnTo>
                  <a:pt x="372" y="0"/>
                </a:lnTo>
                <a:lnTo>
                  <a:pt x="380" y="0"/>
                </a:lnTo>
                <a:lnTo>
                  <a:pt x="380" y="0"/>
                </a:lnTo>
                <a:lnTo>
                  <a:pt x="2332" y="0"/>
                </a:lnTo>
                <a:lnTo>
                  <a:pt x="2332" y="276"/>
                </a:lnTo>
                <a:close/>
              </a:path>
            </a:pathLst>
          </a:custGeom>
          <a:gradFill rotWithShape="1">
            <a:gsLst>
              <a:gs pos="0">
                <a:schemeClr val="bg2"/>
              </a:gs>
              <a:gs pos="50000">
                <a:srgbClr val="EAEAEA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lt"/>
              <a:ea typeface="+mn-ea"/>
            </a:endParaRPr>
          </a:p>
        </p:txBody>
      </p:sp>
      <p:grpSp>
        <p:nvGrpSpPr>
          <p:cNvPr id="19461" name="Group 102"/>
          <p:cNvGrpSpPr>
            <a:grpSpLocks/>
          </p:cNvGrpSpPr>
          <p:nvPr/>
        </p:nvGrpSpPr>
        <p:grpSpPr bwMode="auto">
          <a:xfrm>
            <a:off x="1357313" y="2808288"/>
            <a:ext cx="746125" cy="708025"/>
            <a:chOff x="748" y="1675"/>
            <a:chExt cx="470" cy="446"/>
          </a:xfrm>
        </p:grpSpPr>
        <p:sp>
          <p:nvSpPr>
            <p:cNvPr id="19464" name="AutoShape 99"/>
            <p:cNvSpPr>
              <a:spLocks noChangeArrowheads="1"/>
            </p:cNvSpPr>
            <p:nvPr/>
          </p:nvSpPr>
          <p:spPr bwMode="auto">
            <a:xfrm>
              <a:off x="748" y="1675"/>
              <a:ext cx="470" cy="446"/>
            </a:xfrm>
            <a:prstGeom prst="roundRect">
              <a:avLst>
                <a:gd name="adj" fmla="val 11537"/>
              </a:avLst>
            </a:prstGeom>
            <a:gradFill rotWithShape="1">
              <a:gsLst>
                <a:gs pos="0">
                  <a:srgbClr val="0065B6"/>
                </a:gs>
                <a:gs pos="100000">
                  <a:srgbClr val="004C8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9465" name="AutoShape 100"/>
            <p:cNvSpPr>
              <a:spLocks noChangeArrowheads="1"/>
            </p:cNvSpPr>
            <p:nvPr/>
          </p:nvSpPr>
          <p:spPr bwMode="auto">
            <a:xfrm>
              <a:off x="765" y="1686"/>
              <a:ext cx="436" cy="6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C4FF"/>
                </a:gs>
                <a:gs pos="100000">
                  <a:srgbClr val="0082E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19462" name="Text Box 103"/>
          <p:cNvSpPr txBox="1">
            <a:spLocks noChangeArrowheads="1"/>
          </p:cNvSpPr>
          <p:nvPr/>
        </p:nvSpPr>
        <p:spPr bwMode="auto">
          <a:xfrm>
            <a:off x="1606550" y="2990850"/>
            <a:ext cx="204788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0" lang="en-US" altLang="ko-KR" sz="320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Ⅰ</a:t>
            </a:r>
          </a:p>
        </p:txBody>
      </p:sp>
      <p:sp>
        <p:nvSpPr>
          <p:cNvPr id="19463" name="AutoShape 105"/>
          <p:cNvSpPr>
            <a:spLocks noChangeArrowheads="1"/>
          </p:cNvSpPr>
          <p:nvPr/>
        </p:nvSpPr>
        <p:spPr bwMode="auto">
          <a:xfrm>
            <a:off x="2425700" y="2808288"/>
            <a:ext cx="5756275" cy="708025"/>
          </a:xfrm>
          <a:prstGeom prst="roundRect">
            <a:avLst>
              <a:gd name="adj" fmla="val 11537"/>
            </a:avLst>
          </a:prstGeom>
          <a:gradFill rotWithShape="1">
            <a:gsLst>
              <a:gs pos="0">
                <a:schemeClr val="bg1"/>
              </a:gs>
              <a:gs pos="100000">
                <a:srgbClr val="EAEAEA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ko-KR" altLang="en-US" sz="4000" b="1">
                <a:solidFill>
                  <a:srgbClr val="004C8A"/>
                </a:solidFill>
                <a:latin typeface="HY동녘M" pitchFamily="18" charset="-127"/>
                <a:ea typeface="HY동녘M" pitchFamily="18" charset="-127"/>
              </a:rPr>
              <a:t>건설업 등록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도급계약 및 하도급계약</a:t>
            </a:r>
          </a:p>
        </p:txBody>
      </p:sp>
      <p:sp>
        <p:nvSpPr>
          <p:cNvPr id="37890" name="Rectangle 12"/>
          <p:cNvSpPr>
            <a:spLocks noChangeArrowheads="1"/>
          </p:cNvSpPr>
          <p:nvPr/>
        </p:nvSpPr>
        <p:spPr bwMode="auto">
          <a:xfrm>
            <a:off x="1212850" y="4870450"/>
            <a:ext cx="1598613" cy="1509713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하도급대금</a:t>
            </a:r>
          </a:p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직접지불</a:t>
            </a:r>
          </a:p>
        </p:txBody>
      </p:sp>
      <p:sp>
        <p:nvSpPr>
          <p:cNvPr id="37891" name="Rectangle 14"/>
          <p:cNvSpPr>
            <a:spLocks noChangeArrowheads="1"/>
          </p:cNvSpPr>
          <p:nvPr/>
        </p:nvSpPr>
        <p:spPr bwMode="auto">
          <a:xfrm>
            <a:off x="2876550" y="4868863"/>
            <a:ext cx="5834063" cy="1512887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>
              <a:lnSpc>
                <a:spcPct val="150000"/>
              </a:lnSpc>
              <a:buFontTx/>
              <a:buChar char="•"/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하도급대금 지급지체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수급인의 부도</a:t>
            </a:r>
            <a:r>
              <a:rPr kumimoji="0" lang="en-US" altLang="ko-KR" sz="1600">
                <a:solidFill>
                  <a:srgbClr val="000000"/>
                </a:solidFill>
                <a:latin typeface="맑은 고딕" pitchFamily="50" charset="-127"/>
                <a:ea typeface="HY동녘M" pitchFamily="18" charset="-127"/>
              </a:rPr>
              <a:t>·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파산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직불합의시 등의</a:t>
            </a:r>
          </a:p>
          <a:p>
            <a:pPr>
              <a:lnSpc>
                <a:spcPct val="150000"/>
              </a:lnSpc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  경우 직불가능</a:t>
            </a:r>
          </a:p>
        </p:txBody>
      </p:sp>
      <p:sp>
        <p:nvSpPr>
          <p:cNvPr id="37892" name="Rectangle 15"/>
          <p:cNvSpPr>
            <a:spLocks noChangeArrowheads="1"/>
          </p:cNvSpPr>
          <p:nvPr/>
        </p:nvSpPr>
        <p:spPr bwMode="auto">
          <a:xfrm>
            <a:off x="1208088" y="1630363"/>
            <a:ext cx="1597025" cy="1436687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하도급대금</a:t>
            </a:r>
          </a:p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지급기한</a:t>
            </a:r>
          </a:p>
        </p:txBody>
      </p:sp>
      <p:sp>
        <p:nvSpPr>
          <p:cNvPr id="37893" name="Rectangle 17"/>
          <p:cNvSpPr>
            <a:spLocks noChangeArrowheads="1"/>
          </p:cNvSpPr>
          <p:nvPr/>
        </p:nvSpPr>
        <p:spPr bwMode="auto">
          <a:xfrm>
            <a:off x="2865438" y="1628775"/>
            <a:ext cx="5845175" cy="1439863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>
              <a:lnSpc>
                <a:spcPct val="150000"/>
              </a:lnSpc>
              <a:buFontTx/>
              <a:buChar char="•"/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수급인이 발주자로부터 공사대금 받을 때</a:t>
            </a:r>
          </a:p>
          <a:p>
            <a:pPr>
              <a:lnSpc>
                <a:spcPct val="150000"/>
              </a:lnSpc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15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일이내 하수급인에게 지급해야 함</a:t>
            </a:r>
          </a:p>
        </p:txBody>
      </p:sp>
      <p:sp>
        <p:nvSpPr>
          <p:cNvPr id="37894" name="Rectangle 18"/>
          <p:cNvSpPr>
            <a:spLocks noChangeArrowheads="1"/>
          </p:cNvSpPr>
          <p:nvPr/>
        </p:nvSpPr>
        <p:spPr bwMode="auto">
          <a:xfrm>
            <a:off x="1206500" y="3201988"/>
            <a:ext cx="1598613" cy="1501775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하도급대금</a:t>
            </a:r>
          </a:p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지급보증서</a:t>
            </a:r>
          </a:p>
        </p:txBody>
      </p:sp>
      <p:sp>
        <p:nvSpPr>
          <p:cNvPr id="37895" name="Rectangle 20"/>
          <p:cNvSpPr>
            <a:spLocks noChangeArrowheads="1"/>
          </p:cNvSpPr>
          <p:nvPr/>
        </p:nvSpPr>
        <p:spPr bwMode="auto">
          <a:xfrm>
            <a:off x="2876550" y="3213100"/>
            <a:ext cx="5834063" cy="1512888"/>
          </a:xfrm>
          <a:prstGeom prst="rect">
            <a:avLst/>
          </a:prstGeom>
          <a:solidFill>
            <a:srgbClr val="FFFFFF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lIns="72000" anchor="ctr"/>
          <a:lstStyle/>
          <a:p>
            <a:pPr>
              <a:lnSpc>
                <a:spcPct val="150000"/>
              </a:lnSpc>
              <a:buFontTx/>
              <a:buChar char="•"/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하도급시 하도급대금지급보증서 교부</a:t>
            </a:r>
          </a:p>
          <a:p>
            <a:pPr>
              <a:lnSpc>
                <a:spcPct val="150000"/>
              </a:lnSpc>
            </a:pP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발주자와 원</a:t>
            </a:r>
            <a:r>
              <a:rPr kumimoji="0" lang="en-US" altLang="ko-KR" sz="1600">
                <a:solidFill>
                  <a:srgbClr val="000000"/>
                </a:solidFill>
                <a:latin typeface="맑은 고딕" pitchFamily="50" charset="-127"/>
                <a:ea typeface="HY동녘M" pitchFamily="18" charset="-127"/>
              </a:rPr>
              <a:t>·</a:t>
            </a:r>
            <a:r>
              <a:rPr kumimoji="0" lang="ko-KR" altLang="en-US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하수급자간 직불합의시 등 예외인정</a:t>
            </a:r>
            <a:r>
              <a:rPr kumimoji="0" lang="en-US" altLang="ko-KR" sz="1600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]</a:t>
            </a:r>
          </a:p>
        </p:txBody>
      </p:sp>
      <p:sp>
        <p:nvSpPr>
          <p:cNvPr id="37896" name="Rectangle 15"/>
          <p:cNvSpPr>
            <a:spLocks noChangeArrowheads="1"/>
          </p:cNvSpPr>
          <p:nvPr/>
        </p:nvSpPr>
        <p:spPr bwMode="auto">
          <a:xfrm>
            <a:off x="323850" y="1633538"/>
            <a:ext cx="803275" cy="4748212"/>
          </a:xfrm>
          <a:prstGeom prst="rect">
            <a:avLst/>
          </a:prstGeom>
          <a:solidFill>
            <a:srgbClr val="FFCC66"/>
          </a:solidFill>
          <a:ln w="9525">
            <a:solidFill>
              <a:srgbClr val="FFA72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하도급</a:t>
            </a:r>
          </a:p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거래</a:t>
            </a:r>
          </a:p>
          <a:p>
            <a:pPr algn="ctr">
              <a:lnSpc>
                <a:spcPct val="150000"/>
              </a:lnSpc>
            </a:pPr>
            <a:r>
              <a:rPr kumimoji="0" lang="ko-KR" altLang="en-US" sz="1600" b="1">
                <a:solidFill>
                  <a:srgbClr val="000000"/>
                </a:solidFill>
                <a:latin typeface="HY동녘M" pitchFamily="18" charset="-127"/>
                <a:ea typeface="HY동녘M" pitchFamily="18" charset="-127"/>
              </a:rPr>
              <a:t>공정화</a:t>
            </a:r>
          </a:p>
        </p:txBody>
      </p:sp>
      <p:sp>
        <p:nvSpPr>
          <p:cNvPr id="37897" name="AutoShape 35"/>
          <p:cNvSpPr>
            <a:spLocks noChangeArrowheads="1"/>
          </p:cNvSpPr>
          <p:nvPr/>
        </p:nvSpPr>
        <p:spPr bwMode="auto">
          <a:xfrm>
            <a:off x="323850" y="1125538"/>
            <a:ext cx="3743325" cy="360362"/>
          </a:xfrm>
          <a:prstGeom prst="homePlate">
            <a:avLst>
              <a:gd name="adj" fmla="val 30730"/>
            </a:avLst>
          </a:prstGeom>
          <a:solidFill>
            <a:srgbClr val="000099"/>
          </a:solidFill>
          <a:ln w="28575" algn="ctr">
            <a:noFill/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marL="85725" indent="-85725" latinLnBrk="0"/>
            <a:r>
              <a:rPr kumimoji="0" lang="ko-KR" altLang="en-US" b="1">
                <a:solidFill>
                  <a:schemeClr val="bg1"/>
                </a:solidFill>
                <a:latin typeface="HY동녘M" pitchFamily="18" charset="-127"/>
                <a:ea typeface="HY동녘M" pitchFamily="18" charset="-127"/>
              </a:rPr>
              <a:t>건설업 하도급 규제 </a:t>
            </a:r>
            <a:r>
              <a:rPr kumimoji="0" lang="en-US" altLang="ko-KR" b="1">
                <a:solidFill>
                  <a:schemeClr val="bg1"/>
                </a:solidFill>
                <a:latin typeface="맑은 고딕" pitchFamily="50" charset="-127"/>
                <a:ea typeface="HY동녘M" pitchFamily="18" charset="-127"/>
              </a:rPr>
              <a:t>·</a:t>
            </a:r>
            <a:r>
              <a:rPr kumimoji="0" lang="en-US" altLang="ko-KR" b="1">
                <a:solidFill>
                  <a:schemeClr val="bg1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b="1">
                <a:solidFill>
                  <a:schemeClr val="bg1"/>
                </a:solidFill>
                <a:latin typeface="HY동녘M" pitchFamily="18" charset="-127"/>
                <a:ea typeface="HY동녘M" pitchFamily="18" charset="-127"/>
              </a:rPr>
              <a:t>관리 체계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도급계약 및 하도급계약</a:t>
            </a:r>
          </a:p>
        </p:txBody>
      </p:sp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146050" y="992188"/>
            <a:ext cx="8820150" cy="605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kumimoji="0" lang="en-US" altLang="ko-KR" b="1" dirty="0">
                <a:latin typeface="HY동녘M" pitchFamily="18" charset="-127"/>
                <a:ea typeface="HY동녘M" pitchFamily="18" charset="-127"/>
              </a:rPr>
              <a:t>4. </a:t>
            </a:r>
            <a:r>
              <a:rPr kumimoji="0" lang="ko-KR" altLang="en-US" b="1" dirty="0">
                <a:latin typeface="HY동녘M" pitchFamily="18" charset="-127"/>
                <a:ea typeface="HY동녘M" pitchFamily="18" charset="-127"/>
              </a:rPr>
              <a:t>건설공사의 직접 시공의무와 하도급 제한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b="1" dirty="0">
                <a:latin typeface="HY동녘M" pitchFamily="18" charset="-127"/>
                <a:ea typeface="HY동녘M" pitchFamily="18" charset="-127"/>
              </a:rPr>
              <a:t> 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○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수급인이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도급받은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공사를 직접 시공할 것인지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하도급할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것인지는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원칙적으로 자유롭게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선택 가능하나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일부 제한 규정을 둠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○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건설공사의 직접시공의무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대상공사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1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 공사의 도급금액이 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50</a:t>
            </a:r>
            <a:r>
              <a:rPr kumimoji="0" lang="ko-KR" altLang="en-US" sz="1600" b="1" dirty="0" err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억미만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공사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직접시공의무비율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3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억미만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50%, 3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억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~10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억미만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30%, 10~30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억미만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20%</a:t>
            </a:r>
          </a:p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                               30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억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~50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억미만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10%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이상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직접시공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의 의미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해당공종을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자기인력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자재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구매포함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),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장비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임대포함</a:t>
            </a:r>
            <a:r>
              <a:rPr kumimoji="0" lang="en-US" altLang="ko-KR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)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등을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                         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투입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하여 공사를 시공하는 것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직영시공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 - 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직접시공의무 예외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</a:t>
            </a:r>
          </a:p>
          <a:p>
            <a:pPr marL="342900" indent="-342900">
              <a:lnSpc>
                <a:spcPct val="15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   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① 공사품질이나 시공상 능률 제고를 위해 발주자가 서면으로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승락한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경우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 ②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도급받은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건설공사 중 특허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신기술이 사용되는 부분을 특허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신기술 사용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     권한 있는 건설업자에게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하도급하는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경우 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도급계약 및 하도급계약</a:t>
            </a:r>
          </a:p>
        </p:txBody>
      </p:sp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6050" y="992188"/>
            <a:ext cx="8820150" cy="632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kumimoji="0" lang="en-US" altLang="ko-KR" b="1" dirty="0"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직접시공의무 절차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도급계약 </a:t>
            </a:r>
            <a:r>
              <a:rPr kumimoji="0" lang="ko-KR" altLang="en-US" sz="1600" b="1" dirty="0" err="1" smtClean="0">
                <a:latin typeface="HY동녘M" pitchFamily="18" charset="-127"/>
                <a:ea typeface="HY동녘M" pitchFamily="18" charset="-127"/>
              </a:rPr>
              <a:t>체결일부터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일내에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발주자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감리자 포함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에게 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통보 생략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도급금액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4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천만원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미만이고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공사기간이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일 이내인 경우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직접 시공의무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위반시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1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년이내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영업정지 또는 도급금액의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30%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상당 이하 과징금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기한내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직접시공계획서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미통보시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500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만원이하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과태료 부과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20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□ 질의요지</a:t>
            </a:r>
          </a:p>
          <a:p>
            <a:pPr marL="342900" indent="-342900"/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총 공사금액이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90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억원인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분담이행방식으로 계약된 공동도급공사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토목공사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76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억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+</a:t>
            </a:r>
          </a:p>
          <a:p>
            <a:pPr marL="342900" indent="-342900"/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조경공사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14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억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중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분담시공할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공사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조경공사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14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억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가 직접시공의무 대상에 해당되는지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□ 회신내용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건설경제과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-5124, 2010.11.26)</a:t>
            </a:r>
          </a:p>
          <a:p>
            <a:pPr marL="342900" indent="-342900"/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건설산업기본법 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28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조의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및 동법 시행령 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조의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에 건설업자는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1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 공사의 도급</a:t>
            </a:r>
          </a:p>
          <a:p>
            <a:pPr marL="342900" indent="-342900"/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금액이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억원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미만인 건설공사를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도급받은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경우에 도급금액의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30%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이상을 직접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시공하</a:t>
            </a: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/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도록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규정하고 있음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.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*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현행은 직접시공의무 대상공사가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50</a:t>
            </a:r>
            <a:r>
              <a:rPr kumimoji="0" lang="ko-KR" altLang="en-US" sz="1600" dirty="0" err="1">
                <a:latin typeface="HY동녘M" pitchFamily="18" charset="-127"/>
                <a:ea typeface="HY동녘M" pitchFamily="18" charset="-127"/>
              </a:rPr>
              <a:t>억미만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공사로 확대됨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따라서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분담이행방식으로 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공동도급한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전체 도급금액이 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억원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이상이라면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분담 시공할</a:t>
            </a:r>
          </a:p>
          <a:p>
            <a:pPr marL="342900" indent="-342900"/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공사가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억원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미만인 경우라도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직접시공의무 대상에 해당되지 않음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.</a:t>
            </a:r>
          </a:p>
          <a:p>
            <a:pPr marL="342900" indent="-342900"/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</a:t>
            </a:r>
          </a:p>
        </p:txBody>
      </p:sp>
      <p:sp>
        <p:nvSpPr>
          <p:cNvPr id="39939" name="AutoShape 4"/>
          <p:cNvSpPr>
            <a:spLocks noChangeArrowheads="1"/>
          </p:cNvSpPr>
          <p:nvPr/>
        </p:nvSpPr>
        <p:spPr bwMode="auto">
          <a:xfrm>
            <a:off x="611188" y="2686050"/>
            <a:ext cx="7921625" cy="647700"/>
          </a:xfrm>
          <a:prstGeom prst="flowChartAlternateProcess">
            <a:avLst/>
          </a:prstGeom>
          <a:solidFill>
            <a:srgbClr val="000099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600" b="1">
                <a:solidFill>
                  <a:schemeClr val="bg1"/>
                </a:solidFill>
                <a:latin typeface="HY동녘M" pitchFamily="18" charset="-127"/>
                <a:ea typeface="HY동녘M" pitchFamily="18" charset="-127"/>
              </a:rPr>
              <a:t>[</a:t>
            </a:r>
            <a:r>
              <a:rPr lang="ko-KR" altLang="en-US" sz="1600" b="1">
                <a:solidFill>
                  <a:schemeClr val="bg1"/>
                </a:solidFill>
                <a:latin typeface="HY동녘M" pitchFamily="18" charset="-127"/>
                <a:ea typeface="HY동녘M" pitchFamily="18" charset="-127"/>
              </a:rPr>
              <a:t>유권해석</a:t>
            </a:r>
            <a:r>
              <a:rPr lang="en-US" altLang="ko-KR" sz="1600" b="1">
                <a:solidFill>
                  <a:schemeClr val="bg1"/>
                </a:solidFill>
                <a:latin typeface="HY동녘M" pitchFamily="18" charset="-127"/>
                <a:ea typeface="HY동녘M" pitchFamily="18" charset="-127"/>
              </a:rPr>
              <a:t>] </a:t>
            </a:r>
            <a:r>
              <a:rPr lang="ko-KR" altLang="en-US" sz="1600" b="1">
                <a:solidFill>
                  <a:schemeClr val="bg1"/>
                </a:solidFill>
                <a:latin typeface="HY동녘M" pitchFamily="18" charset="-127"/>
                <a:ea typeface="HY동녘M" pitchFamily="18" charset="-127"/>
              </a:rPr>
              <a:t>분담이행방식 공동도급공사 중 분담시공할 공사의 직접시공의무 판단기준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도급계약 및 하도급계약</a:t>
            </a:r>
          </a:p>
        </p:txBody>
      </p:sp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46050" y="992188"/>
            <a:ext cx="8820150" cy="637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kumimoji="0" lang="en-US" altLang="ko-KR" b="1" dirty="0">
                <a:latin typeface="HY동녘M" pitchFamily="18" charset="-127"/>
                <a:ea typeface="HY동녘M" pitchFamily="18" charset="-127"/>
              </a:rPr>
              <a:t>5. </a:t>
            </a:r>
            <a:r>
              <a:rPr kumimoji="0" lang="ko-KR" altLang="en-US" b="1" dirty="0">
                <a:latin typeface="HY동녘M" pitchFamily="18" charset="-127"/>
                <a:ea typeface="HY동녘M" pitchFamily="18" charset="-127"/>
              </a:rPr>
              <a:t>건설공사의 직접시공의무와 하도급 제한</a:t>
            </a: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일괄하도급 금지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수급인은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도급받은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건설공사*의 전부 또는 주요부분의 대부분을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다른 건설업자에게 하도급 불가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* 여러 동의 건축공사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도급시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각 동의 건축공사를 기준으로 판단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* 주요 부분의 대부분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: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부대공사 해당 부분을 제외한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주된공사의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전부를 말함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예외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수급인이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전체공사를 계획</a:t>
            </a:r>
            <a:r>
              <a:rPr kumimoji="0" lang="en-US" altLang="ko-KR" sz="1600" b="1" dirty="0">
                <a:solidFill>
                  <a:schemeClr val="hlink"/>
                </a:solidFill>
                <a:ea typeface="HY동녘M" pitchFamily="18" charset="-127"/>
              </a:rPr>
              <a:t>·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관리 및 조정하면서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다음과 같이 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2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인이상의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smtClean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건설업자에게 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분할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하여 하도급 하는 경우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위반시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8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개월이내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영업정지 또는 위반한 하도급금액의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30%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상당 이하 과징금</a:t>
            </a: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    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년이하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징역 또는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천만원이하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벌금</a:t>
            </a: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</a:t>
            </a:r>
          </a:p>
        </p:txBody>
      </p:sp>
      <p:sp>
        <p:nvSpPr>
          <p:cNvPr id="18" name="직사각형 17"/>
          <p:cNvSpPr>
            <a:spLocks noChangeArrowheads="1"/>
          </p:cNvSpPr>
          <p:nvPr/>
        </p:nvSpPr>
        <p:spPr bwMode="auto">
          <a:xfrm>
            <a:off x="254000" y="3713299"/>
            <a:ext cx="8604250" cy="930002"/>
          </a:xfrm>
          <a:prstGeom prst="rect">
            <a:avLst/>
          </a:prstGeom>
          <a:solidFill>
            <a:srgbClr val="F2F2F2"/>
          </a:solidFill>
          <a:ln w="25400" algn="ctr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ko-KR" altLang="en-US" sz="1400" dirty="0">
                <a:latin typeface="HY동녘M" pitchFamily="18" charset="-127"/>
                <a:ea typeface="HY동녘M" pitchFamily="18" charset="-127"/>
              </a:rPr>
              <a:t>① 전문공사 업종별 분할하여 각각 해당 전문건설업자에게 하도급</a:t>
            </a:r>
          </a:p>
          <a:p>
            <a:pPr>
              <a:lnSpc>
                <a:spcPct val="120000"/>
              </a:lnSpc>
            </a:pPr>
            <a:r>
              <a:rPr kumimoji="0" lang="ko-KR" altLang="en-US" sz="1400" dirty="0">
                <a:latin typeface="HY동녘M" pitchFamily="18" charset="-127"/>
                <a:ea typeface="HY동녘M" pitchFamily="18" charset="-127"/>
              </a:rPr>
              <a:t>② 도서지역 또는 산간벽지 소재 공사를 해당 시</a:t>
            </a:r>
            <a:r>
              <a:rPr kumimoji="0" lang="en-US" altLang="ko-KR" sz="1400" dirty="0">
                <a:latin typeface="Arial" charset="0"/>
                <a:ea typeface="HY동녘M" pitchFamily="18" charset="-127"/>
              </a:rPr>
              <a:t>·</a:t>
            </a:r>
            <a:r>
              <a:rPr kumimoji="0" lang="ko-KR" altLang="en-US" sz="1400" dirty="0" err="1">
                <a:latin typeface="HY동녘M" pitchFamily="18" charset="-127"/>
                <a:ea typeface="HY동녘M" pitchFamily="18" charset="-127"/>
              </a:rPr>
              <a:t>도관내</a:t>
            </a:r>
            <a:r>
              <a:rPr kumimoji="0" lang="ko-KR" altLang="en-US" sz="1400" dirty="0">
                <a:latin typeface="HY동녘M" pitchFamily="18" charset="-127"/>
                <a:ea typeface="HY동녘M" pitchFamily="18" charset="-127"/>
              </a:rPr>
              <a:t> 중소건설업자</a:t>
            </a:r>
            <a:r>
              <a:rPr kumimoji="0" lang="en-US" altLang="ko-KR" sz="1400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400" dirty="0">
                <a:latin typeface="HY동녘M" pitchFamily="18" charset="-127"/>
                <a:ea typeface="HY동녘M" pitchFamily="18" charset="-127"/>
              </a:rPr>
              <a:t>협력업자 등록업체포함</a:t>
            </a:r>
            <a:r>
              <a:rPr kumimoji="0" lang="en-US" altLang="ko-KR" sz="1400" dirty="0">
                <a:latin typeface="HY동녘M" pitchFamily="18" charset="-127"/>
                <a:ea typeface="HY동녘M" pitchFamily="18" charset="-127"/>
              </a:rPr>
              <a:t>)</a:t>
            </a:r>
            <a:r>
              <a:rPr kumimoji="0" lang="ko-KR" altLang="en-US" sz="1400" dirty="0">
                <a:latin typeface="HY동녘M" pitchFamily="18" charset="-127"/>
                <a:ea typeface="HY동녘M" pitchFamily="18" charset="-127"/>
              </a:rPr>
              <a:t>에게 하도급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건설업의 종류</a:t>
            </a:r>
          </a:p>
        </p:txBody>
      </p:sp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7765" name="Group 117"/>
          <p:cNvGraphicFramePr>
            <a:graphicFrameLocks noGrp="1"/>
          </p:cNvGraphicFramePr>
          <p:nvPr/>
        </p:nvGraphicFramePr>
        <p:xfrm>
          <a:off x="395288" y="908050"/>
          <a:ext cx="8339137" cy="4312920"/>
        </p:xfrm>
        <a:graphic>
          <a:graphicData uri="http://schemas.openxmlformats.org/drawingml/2006/table">
            <a:tbl>
              <a:tblPr/>
              <a:tblGrid>
                <a:gridCol w="3870325"/>
                <a:gridCol w="4468812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구 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내 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76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종합건설업</a:t>
                      </a: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(5</a:t>
                      </a: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종</a:t>
                      </a: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종합적인 계획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관리 및 조정을 하면서 시설물을     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  시공하는 건설공사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  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⇒ </a:t>
                      </a: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2</a:t>
                      </a:r>
                      <a:r>
                        <a:rPr kumimoji="0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개 이상의 전문공사로 구성된 복합공사를 의미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토목공사업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2.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건축공사업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3.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토목건축공사업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4.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산업환경설비공사업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5.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조경공사업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1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전문건설업</a:t>
                      </a: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(25</a:t>
                      </a: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종</a:t>
                      </a: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시설물의 일부 또는 전문분야에 관한 건설공사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실내건축공사업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목재 창호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목재 구조물공사 포함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),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2.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토공사업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 3.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미장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방수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조적공사업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타일공사 포함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),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4.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석공사업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 5.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도장공사업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6.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비계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구조물해체공사업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파일공사 포함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),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7.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금속구조물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HY동녘M" pitchFamily="18" charset="-127"/>
                        </a:rPr>
                        <a:t>·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창호공사업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유리공사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온실설치공사 포함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),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8.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지붕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판금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건축물조립공사업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9.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철근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콘클리트공사업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10.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기게설비공사업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11.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상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하수도설비공사업 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12.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보링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그라우팅공사비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착정공사 포함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),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13.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철도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쾌도공사업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14.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포장공사업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15.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수중공사업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16.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조경식재공사업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17.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조경시설물설치공사업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18.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강구조물공사업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19.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철강재설치공사업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20.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삭도설치공사업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21.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준설공사업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22.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승강기설치공사업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, 23.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가스시설시공업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(1~3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</a:p>
                    <a:p>
                      <a:pPr marL="533400" marR="0" lvl="0" indent="-5334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24.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난방시공업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(1~3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종</a:t>
                      </a:r>
                      <a:r>
                        <a:rPr kumimoji="0" lang="en-US" altLang="ko-KR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), 25. </a:t>
                      </a:r>
                      <a:r>
                        <a:rPr kumimoji="0" lang="ko-KR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시설물유지관리업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0497" name="Rectangle 40"/>
          <p:cNvSpPr>
            <a:spLocks noChangeArrowheads="1"/>
          </p:cNvSpPr>
          <p:nvPr/>
        </p:nvSpPr>
        <p:spPr bwMode="gray">
          <a:xfrm>
            <a:off x="323850" y="5229225"/>
            <a:ext cx="83312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0850" indent="-277813">
              <a:lnSpc>
                <a:spcPct val="150000"/>
              </a:lnSpc>
              <a:buClr>
                <a:srgbClr val="9BD200"/>
              </a:buClr>
              <a:buFont typeface="Wingdings" pitchFamily="2" charset="2"/>
              <a:buChar char="l"/>
            </a:pPr>
            <a:r>
              <a:rPr kumimoji="0" lang="ko-KR" altLang="en-US" sz="1300" b="1">
                <a:latin typeface="HY동녘M" pitchFamily="18" charset="-127"/>
                <a:ea typeface="HY동녘M" pitchFamily="18" charset="-127"/>
              </a:rPr>
              <a:t>위의 건설업종 등록을 하기 위해서는 건산법 제</a:t>
            </a:r>
            <a:r>
              <a:rPr kumimoji="0" lang="en-US" altLang="ko-KR" sz="1300" b="1">
                <a:latin typeface="HY동녘M" pitchFamily="18" charset="-127"/>
                <a:ea typeface="HY동녘M" pitchFamily="18" charset="-127"/>
              </a:rPr>
              <a:t>9</a:t>
            </a:r>
            <a:r>
              <a:rPr kumimoji="0" lang="ko-KR" altLang="en-US" sz="1300" b="1">
                <a:latin typeface="HY동녘M" pitchFamily="18" charset="-127"/>
                <a:ea typeface="HY동녘M" pitchFamily="18" charset="-127"/>
              </a:rPr>
              <a:t>조 및 시행령</a:t>
            </a:r>
            <a:r>
              <a:rPr kumimoji="0" lang="en-US" altLang="ko-KR" sz="1300" b="1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300" b="1">
                <a:latin typeface="HY동녘M" pitchFamily="18" charset="-127"/>
                <a:ea typeface="HY동녘M" pitchFamily="18" charset="-127"/>
              </a:rPr>
              <a:t>시행규칙에 따라 해당 등록기준을 구비하여</a:t>
            </a:r>
          </a:p>
          <a:p>
            <a:pPr marL="450850" indent="-277813">
              <a:lnSpc>
                <a:spcPct val="150000"/>
              </a:lnSpc>
              <a:buClr>
                <a:srgbClr val="9BD200"/>
              </a:buClr>
              <a:buFont typeface="Wingdings" pitchFamily="2" charset="2"/>
              <a:buNone/>
            </a:pPr>
            <a:r>
              <a:rPr kumimoji="0" lang="ko-KR" altLang="en-US" sz="1300" b="1" i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    국토부장관에게 등록 신청</a:t>
            </a:r>
          </a:p>
          <a:p>
            <a:pPr marL="450850" indent="-277813">
              <a:lnSpc>
                <a:spcPct val="150000"/>
              </a:lnSpc>
              <a:buClr>
                <a:srgbClr val="9BD200"/>
              </a:buClr>
              <a:buFont typeface="Wingdings" pitchFamily="2" charset="2"/>
              <a:buNone/>
            </a:pPr>
            <a:r>
              <a:rPr kumimoji="0" lang="en-US" altLang="ko-KR" sz="1300" b="1" i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    (</a:t>
            </a:r>
            <a:r>
              <a:rPr kumimoji="0" lang="ko-KR" altLang="en-US" sz="1300" b="1" i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종합은 대한건설협회 시도회에 신청 </a:t>
            </a:r>
            <a:r>
              <a:rPr kumimoji="0" lang="en-US" altLang="ko-KR" sz="1300" b="1" i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/</a:t>
            </a:r>
            <a:r>
              <a:rPr kumimoji="0" lang="ko-KR" altLang="en-US" sz="1300" b="1" i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심사 </a:t>
            </a:r>
            <a:r>
              <a:rPr kumimoji="0" lang="en-US" altLang="ko-KR" sz="1300" b="1" i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300" b="1" i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최종 수리처분은 시도지사가 수행</a:t>
            </a:r>
            <a:r>
              <a:rPr kumimoji="0" lang="en-US" altLang="ko-KR" sz="1300" b="1" i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,  </a:t>
            </a:r>
            <a:r>
              <a:rPr kumimoji="0" lang="ko-KR" altLang="en-US" sz="1300" b="1" i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전문은 시군구에서 수행</a:t>
            </a:r>
            <a:r>
              <a:rPr kumimoji="0" lang="en-US" altLang="ko-KR" sz="1300" b="1" i="1">
                <a:solidFill>
                  <a:srgbClr val="0000FF"/>
                </a:solidFill>
                <a:latin typeface="HY동녘M" pitchFamily="18" charset="-127"/>
                <a:ea typeface="HY동녘M" pitchFamily="18" charset="-127"/>
              </a:rPr>
              <a:t>) 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건설업 등록의 예외</a:t>
            </a:r>
          </a:p>
        </p:txBody>
      </p:sp>
      <p:sp>
        <p:nvSpPr>
          <p:cNvPr id="21506" name="Text Box 14"/>
          <p:cNvSpPr txBox="1">
            <a:spLocks noChangeArrowheads="1"/>
          </p:cNvSpPr>
          <p:nvPr/>
        </p:nvSpPr>
        <p:spPr bwMode="auto">
          <a:xfrm>
            <a:off x="323850" y="1106488"/>
            <a:ext cx="8424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예외 ①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]                             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만을 수행하려는 경우에도 건설업등록 없이도 가능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1409700" y="1096963"/>
            <a:ext cx="1655763" cy="431800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ko-KR" altLang="en-US" sz="1600">
              <a:solidFill>
                <a:srgbClr val="FFFFFF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1398588" y="1130300"/>
            <a:ext cx="1944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1600" b="1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경미한 건설공사</a:t>
            </a:r>
            <a:endParaRPr kumimoji="0" lang="en-US" altLang="ko-KR" sz="1600" b="1">
              <a:solidFill>
                <a:srgbClr val="FF0000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21509" name="Freeform 102"/>
          <p:cNvSpPr>
            <a:spLocks/>
          </p:cNvSpPr>
          <p:nvPr/>
        </p:nvSpPr>
        <p:spPr bwMode="auto">
          <a:xfrm flipV="1">
            <a:off x="1314450" y="1617663"/>
            <a:ext cx="1873250" cy="287337"/>
          </a:xfrm>
          <a:custGeom>
            <a:avLst/>
            <a:gdLst>
              <a:gd name="T0" fmla="*/ 2147483647 w 2568"/>
              <a:gd name="T1" fmla="*/ 2147483647 h 776"/>
              <a:gd name="T2" fmla="*/ 2147483647 w 2568"/>
              <a:gd name="T3" fmla="*/ 0 h 776"/>
              <a:gd name="T4" fmla="*/ 2147483647 w 2568"/>
              <a:gd name="T5" fmla="*/ 2147483647 h 776"/>
              <a:gd name="T6" fmla="*/ 2147483647 w 2568"/>
              <a:gd name="T7" fmla="*/ 2147483647 h 776"/>
              <a:gd name="T8" fmla="*/ 2147483647 w 2568"/>
              <a:gd name="T9" fmla="*/ 2147483647 h 776"/>
              <a:gd name="T10" fmla="*/ 0 w 2568"/>
              <a:gd name="T11" fmla="*/ 2147483647 h 776"/>
              <a:gd name="T12" fmla="*/ 2147483647 w 2568"/>
              <a:gd name="T13" fmla="*/ 2147483647 h 776"/>
              <a:gd name="T14" fmla="*/ 2147483647 w 2568"/>
              <a:gd name="T15" fmla="*/ 2147483647 h 77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8"/>
              <a:gd name="T25" fmla="*/ 0 h 776"/>
              <a:gd name="T26" fmla="*/ 2568 w 2568"/>
              <a:gd name="T27" fmla="*/ 776 h 77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8" h="776">
                <a:moveTo>
                  <a:pt x="584" y="312"/>
                </a:moveTo>
                <a:lnTo>
                  <a:pt x="1280" y="0"/>
                </a:lnTo>
                <a:lnTo>
                  <a:pt x="1980" y="316"/>
                </a:lnTo>
                <a:cubicBezTo>
                  <a:pt x="1980" y="316"/>
                  <a:pt x="1788" y="240"/>
                  <a:pt x="1608" y="212"/>
                </a:cubicBezTo>
                <a:cubicBezTo>
                  <a:pt x="1780" y="592"/>
                  <a:pt x="2568" y="776"/>
                  <a:pt x="2568" y="776"/>
                </a:cubicBezTo>
                <a:lnTo>
                  <a:pt x="0" y="776"/>
                </a:lnTo>
                <a:cubicBezTo>
                  <a:pt x="0" y="776"/>
                  <a:pt x="828" y="568"/>
                  <a:pt x="960" y="212"/>
                </a:cubicBezTo>
                <a:cubicBezTo>
                  <a:pt x="768" y="236"/>
                  <a:pt x="584" y="312"/>
                  <a:pt x="584" y="312"/>
                </a:cubicBezTo>
                <a:close/>
              </a:path>
            </a:pathLst>
          </a:custGeom>
          <a:gradFill rotWithShape="1">
            <a:gsLst>
              <a:gs pos="0">
                <a:srgbClr val="969696">
                  <a:alpha val="56998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" name="직사각형 13"/>
          <p:cNvSpPr>
            <a:spLocks noChangeArrowheads="1"/>
          </p:cNvSpPr>
          <p:nvPr/>
        </p:nvSpPr>
        <p:spPr bwMode="auto">
          <a:xfrm>
            <a:off x="334963" y="1916113"/>
            <a:ext cx="8640762" cy="3529012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 marL="342900" indent="-342900">
              <a:lnSpc>
                <a:spcPct val="150000"/>
              </a:lnSpc>
              <a:buFontTx/>
              <a:buAutoNum type="arabicParenR"/>
              <a:defRPr/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종합공사는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1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건공사의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공사예정금액*이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5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천만원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미만인 건설공사</a:t>
            </a:r>
          </a:p>
          <a:p>
            <a:pPr marL="342900" indent="-342900">
              <a:buFontTx/>
              <a:buAutoNum type="arabicParenR"/>
              <a:defRPr/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전문공사는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1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건공사의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공사예정금액*이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1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5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백만원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미만인 건설공사</a:t>
            </a:r>
          </a:p>
          <a:p>
            <a:pPr marL="342900" indent="-342900">
              <a:defRPr/>
            </a:pP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단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가스시설공사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철강재설치공사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강구조물공사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 err="1">
                <a:latin typeface="HY동녘M" pitchFamily="18" charset="-127"/>
                <a:ea typeface="HY동녘M" pitchFamily="18" charset="-127"/>
              </a:rPr>
              <a:t>삭도설치공사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승강기설치공사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</a:p>
          <a:p>
            <a:pPr marL="342900" indent="-342900">
              <a:defRPr/>
            </a:pP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     철도</a:t>
            </a:r>
            <a:r>
              <a:rPr kumimoji="0" lang="en-US" altLang="ko-KR" sz="1600" dirty="0">
                <a:latin typeface="맑은 고딕" pitchFamily="50" charset="-127"/>
                <a:ea typeface="HY동녘M" pitchFamily="18" charset="-127"/>
              </a:rPr>
              <a:t>·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궤도공사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난방공사는 제외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marL="342900" indent="-342900">
              <a:defRPr/>
            </a:pPr>
            <a:endParaRPr kumimoji="0" lang="en-US" altLang="ko-KR" sz="1600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defRPr/>
            </a:pP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    ※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공사예정금액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: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발주자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하도급에서는 수급인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)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가 재료를 제공하는 경우</a:t>
            </a:r>
          </a:p>
          <a:p>
            <a:pPr marL="342900" indent="-342900">
              <a:defRPr/>
            </a:pP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                            그 재료의 시장가격 및 운임을 포함하며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동일한 공사를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2</a:t>
            </a:r>
            <a:r>
              <a:rPr kumimoji="0" lang="ko-KR" altLang="en-US" sz="1600" dirty="0" err="1">
                <a:latin typeface="HY동녘M" pitchFamily="18" charset="-127"/>
                <a:ea typeface="HY동녘M" pitchFamily="18" charset="-127"/>
              </a:rPr>
              <a:t>건이상의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</a:t>
            </a:r>
          </a:p>
          <a:p>
            <a:pPr marL="342900" indent="-342900">
              <a:defRPr/>
            </a:pP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                            계약으로 분할 </a:t>
            </a:r>
            <a:r>
              <a:rPr kumimoji="0" lang="ko-KR" altLang="en-US" sz="1600" dirty="0" err="1">
                <a:latin typeface="HY동녘M" pitchFamily="18" charset="-127"/>
                <a:ea typeface="HY동녘M" pitchFamily="18" charset="-127"/>
              </a:rPr>
              <a:t>발주시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합산한 금액 </a:t>
            </a:r>
          </a:p>
          <a:p>
            <a:pPr marL="342900" indent="-342900">
              <a:defRPr/>
            </a:pP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                             → 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VAT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가 포함된 설계금액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을 의미</a:t>
            </a:r>
          </a:p>
          <a:p>
            <a:pPr marL="342900" indent="-342900">
              <a:defRPr/>
            </a:pPr>
            <a:endParaRPr kumimoji="0" lang="ko-KR" altLang="en-US" sz="1600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defRPr/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3)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조립</a:t>
            </a:r>
            <a:r>
              <a:rPr kumimoji="0" lang="en-US" altLang="ko-KR" sz="1600" b="1" dirty="0">
                <a:latin typeface="맑은 고딕" pitchFamily="50" charset="-127"/>
                <a:ea typeface="HY동녘M" pitchFamily="18" charset="-127"/>
              </a:rPr>
              <a:t>·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해체하여 이동이 용이한 기계설비 등의 설치공사</a:t>
            </a:r>
          </a:p>
          <a:p>
            <a:pPr marL="342900" indent="-342900">
              <a:defRPr/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단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당해 기계설비 등을 제작하거나 공급하는 자가 직접 설치하는 때에 한정됨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</a:t>
            </a:r>
          </a:p>
        </p:txBody>
      </p:sp>
      <p:sp>
        <p:nvSpPr>
          <p:cNvPr id="21511" name="Text Box 14"/>
          <p:cNvSpPr txBox="1">
            <a:spLocks noChangeArrowheads="1"/>
          </p:cNvSpPr>
          <p:nvPr/>
        </p:nvSpPr>
        <p:spPr bwMode="auto">
          <a:xfrm>
            <a:off x="395288" y="5519738"/>
            <a:ext cx="84248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예외 ②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국가</a:t>
            </a:r>
            <a:r>
              <a:rPr kumimoji="0" lang="en-US" altLang="ko-KR" sz="1600" b="1">
                <a:latin typeface="맑은 고딕" pitchFamily="50" charset="-127"/>
                <a:ea typeface="HY동녘M" pitchFamily="18" charset="-127"/>
              </a:rPr>
              <a:t>·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지자체가 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자본금의 </a:t>
            </a:r>
            <a:r>
              <a:rPr kumimoji="0" lang="en-US" altLang="ko-KR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50%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이상 출자한 법인</a:t>
            </a:r>
            <a:r>
              <a:rPr kumimoji="0" lang="en-US" altLang="ko-KR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비영리법인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은 다른 법률에 특정</a:t>
            </a:r>
          </a:p>
          <a:p>
            <a:pPr>
              <a:spcBef>
                <a:spcPct val="50000"/>
              </a:spcBef>
            </a:pP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             규정이 있지 않으면 건설업 등록신청 불가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건설업 등록의 예외</a:t>
            </a:r>
          </a:p>
        </p:txBody>
      </p:sp>
      <p:sp>
        <p:nvSpPr>
          <p:cNvPr id="22530" name="Text Box 14"/>
          <p:cNvSpPr txBox="1">
            <a:spLocks noChangeArrowheads="1"/>
          </p:cNvSpPr>
          <p:nvPr/>
        </p:nvSpPr>
        <p:spPr bwMode="auto">
          <a:xfrm>
            <a:off x="346075" y="1039813"/>
            <a:ext cx="8424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예외 ③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]                                    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에 해당하면 등록신청 불가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제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13</a:t>
            </a:r>
            <a:r>
              <a:rPr kumimoji="0" lang="ko-KR" altLang="en-US" sz="1600" b="1">
                <a:latin typeface="HY동녘M" pitchFamily="18" charset="-127"/>
                <a:ea typeface="HY동녘M" pitchFamily="18" charset="-127"/>
              </a:rPr>
              <a:t>조</a:t>
            </a:r>
            <a:r>
              <a:rPr kumimoji="0" lang="en-US" altLang="ko-KR" sz="1600" b="1">
                <a:latin typeface="HY동녘M" pitchFamily="18" charset="-127"/>
                <a:ea typeface="HY동녘M" pitchFamily="18" charset="-127"/>
              </a:rPr>
              <a:t>]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1436688" y="1036638"/>
            <a:ext cx="2078037" cy="431800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0" lang="ko-KR" altLang="en-US" sz="1600">
                <a:solidFill>
                  <a:srgbClr val="FFFFFF"/>
                </a:solidFill>
                <a:latin typeface="HY동녘M" pitchFamily="18" charset="-127"/>
                <a:ea typeface="HY동녘M" pitchFamily="18" charset="-127"/>
              </a:rPr>
              <a:t>경미한 건설공사</a:t>
            </a: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1436688" y="1041400"/>
            <a:ext cx="2149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1600" b="1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건설업등록 결격사유</a:t>
            </a:r>
            <a:endParaRPr kumimoji="0" lang="en-US" altLang="ko-KR" sz="1600" b="1">
              <a:solidFill>
                <a:srgbClr val="FF0000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22533" name="Freeform 102"/>
          <p:cNvSpPr>
            <a:spLocks/>
          </p:cNvSpPr>
          <p:nvPr/>
        </p:nvSpPr>
        <p:spPr bwMode="auto">
          <a:xfrm flipV="1">
            <a:off x="1563688" y="1550988"/>
            <a:ext cx="1873250" cy="287337"/>
          </a:xfrm>
          <a:custGeom>
            <a:avLst/>
            <a:gdLst>
              <a:gd name="T0" fmla="*/ 2147483647 w 2568"/>
              <a:gd name="T1" fmla="*/ 2147483647 h 776"/>
              <a:gd name="T2" fmla="*/ 2147483647 w 2568"/>
              <a:gd name="T3" fmla="*/ 0 h 776"/>
              <a:gd name="T4" fmla="*/ 2147483647 w 2568"/>
              <a:gd name="T5" fmla="*/ 2147483647 h 776"/>
              <a:gd name="T6" fmla="*/ 2147483647 w 2568"/>
              <a:gd name="T7" fmla="*/ 2147483647 h 776"/>
              <a:gd name="T8" fmla="*/ 2147483647 w 2568"/>
              <a:gd name="T9" fmla="*/ 2147483647 h 776"/>
              <a:gd name="T10" fmla="*/ 0 w 2568"/>
              <a:gd name="T11" fmla="*/ 2147483647 h 776"/>
              <a:gd name="T12" fmla="*/ 2147483647 w 2568"/>
              <a:gd name="T13" fmla="*/ 2147483647 h 776"/>
              <a:gd name="T14" fmla="*/ 2147483647 w 2568"/>
              <a:gd name="T15" fmla="*/ 2147483647 h 77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8"/>
              <a:gd name="T25" fmla="*/ 0 h 776"/>
              <a:gd name="T26" fmla="*/ 2568 w 2568"/>
              <a:gd name="T27" fmla="*/ 776 h 77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8" h="776">
                <a:moveTo>
                  <a:pt x="584" y="312"/>
                </a:moveTo>
                <a:lnTo>
                  <a:pt x="1280" y="0"/>
                </a:lnTo>
                <a:lnTo>
                  <a:pt x="1980" y="316"/>
                </a:lnTo>
                <a:cubicBezTo>
                  <a:pt x="1980" y="316"/>
                  <a:pt x="1788" y="240"/>
                  <a:pt x="1608" y="212"/>
                </a:cubicBezTo>
                <a:cubicBezTo>
                  <a:pt x="1780" y="592"/>
                  <a:pt x="2568" y="776"/>
                  <a:pt x="2568" y="776"/>
                </a:cubicBezTo>
                <a:lnTo>
                  <a:pt x="0" y="776"/>
                </a:lnTo>
                <a:cubicBezTo>
                  <a:pt x="0" y="776"/>
                  <a:pt x="828" y="568"/>
                  <a:pt x="960" y="212"/>
                </a:cubicBezTo>
                <a:cubicBezTo>
                  <a:pt x="768" y="236"/>
                  <a:pt x="584" y="312"/>
                  <a:pt x="584" y="312"/>
                </a:cubicBezTo>
                <a:close/>
              </a:path>
            </a:pathLst>
          </a:custGeom>
          <a:gradFill rotWithShape="1">
            <a:gsLst>
              <a:gs pos="0">
                <a:srgbClr val="969696">
                  <a:alpha val="56998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168275" y="1706563"/>
            <a:ext cx="882015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1.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파산선고 받고 복권되지 아니한 자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2.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피성년후견인 또는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피한정후견인</a:t>
            </a: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3.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중한 사유로 건설업 등록이 말소된 자로서 일정기간이 경과되지 아니한 자   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등록 말소된 자가 법인인 경우 말소 당시의 원인행위자와 대표자도 결격사유 해당자가 됨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) 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   -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부정한 청탁에 의한 금품수수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부정한 방법으로 건설업등록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건설업등록 대여금지위반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ko-KR" altLang="en-US" sz="1600" dirty="0" smtClean="0">
                <a:latin typeface="HY동녘M" pitchFamily="18" charset="-127"/>
                <a:ea typeface="HY동녘M" pitchFamily="18" charset="-127"/>
              </a:rPr>
              <a:t>영업정지처분</a:t>
            </a:r>
            <a:r>
              <a:rPr kumimoji="0" lang="en-US" altLang="ko-KR" sz="1600" dirty="0" smtClean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위반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부실시공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3</a:t>
            </a:r>
            <a:r>
              <a:rPr kumimoji="0" lang="ko-KR" altLang="en-US" sz="1600" dirty="0" err="1">
                <a:latin typeface="HY동녘M" pitchFamily="18" charset="-127"/>
                <a:ea typeface="HY동녘M" pitchFamily="18" charset="-127"/>
              </a:rPr>
              <a:t>년내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3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회 담합으로 건설업 등록이 말소된 후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5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년 미경과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 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건설업 등록기준 주기적 신고를 거짓으로 하여 </a:t>
            </a:r>
            <a:r>
              <a:rPr kumimoji="0" lang="ko-KR" altLang="en-US" sz="1600" dirty="0" err="1">
                <a:latin typeface="HY동녘M" pitchFamily="18" charset="-127"/>
                <a:ea typeface="HY동녘M" pitchFamily="18" charset="-127"/>
              </a:rPr>
              <a:t>등록말소된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후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2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년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6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월 미경과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4.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건산법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or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주택법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위반으로 금고이상 실형을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선고받고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집행종료 또는 면제 후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년 미경과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5.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형법상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뇌물죄로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금고이상 실형을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선고받고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집행종료 또는 면제 후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5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년 미경과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6.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위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4,5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호의 죄로 집행유예 선고를 받고 유예기간 중에 있는 자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※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법인이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등록신청하는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경우 그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임원 중에 위 결격사유 해당자가 있으면 등록신청 불가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※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외국인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외국법인이 해당 국가에서 같거나 유사한 사유 있으면 등록신청 불가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※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참고로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기존 건설업자가 위의 결격사유에 해당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하면 건설업등록 말소 단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법인의 임원 중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결격사유가 있는 경우로서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그 사실은 안 날로부터 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3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개월내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교체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한 경우는 제외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건설업 등록신청서 및 첨부서류</a:t>
            </a:r>
            <a:r>
              <a:rPr kumimoji="0" lang="en-US" altLang="ko-KR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시행규칙 제</a:t>
            </a:r>
            <a:r>
              <a:rPr kumimoji="0" lang="en-US" altLang="ko-KR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12</a:t>
            </a: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조</a:t>
            </a:r>
            <a:r>
              <a:rPr kumimoji="0" lang="en-US" altLang="ko-KR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)</a:t>
            </a:r>
          </a:p>
        </p:txBody>
      </p:sp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123825" y="981075"/>
            <a:ext cx="8820150" cy="553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buFontTx/>
              <a:buAutoNum type="arabicPeriod"/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법인 등기사항 증명서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개인은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주민등록표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등본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marL="342900" indent="-342900">
              <a:lnSpc>
                <a:spcPct val="130000"/>
              </a:lnSpc>
              <a:buFontTx/>
              <a:buAutoNum type="arabicPeriod"/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대차대조표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손익계산서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개인은 영업용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자산액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명세서외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그 증빙서류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※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회계감사를 받은 재무제표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dirty="0" err="1">
                <a:latin typeface="HY동녘M" pitchFamily="18" charset="-127"/>
                <a:ea typeface="HY동녘M" pitchFamily="18" charset="-127"/>
              </a:rPr>
              <a:t>외감법인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),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세무서 신고 재무제표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or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기업진단보고서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3.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보증가능금액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확인서</a:t>
            </a:r>
            <a:endParaRPr kumimoji="0" lang="en-US" altLang="ko-KR" sz="1600" b="1" dirty="0" smtClean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4.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영 별표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2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의 등록기준 중 시설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장비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사무실에 관한 서류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5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.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기술인력 보유현황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한국건설기술인협회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발급서류 등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6.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외국인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법인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의 경우 건설업등록 결격사유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해당없음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확인서류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해당 국가의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아포스티유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en-US" altLang="ko-KR" sz="1600" b="1" dirty="0" err="1">
                <a:latin typeface="HY동녘M" pitchFamily="18" charset="-127"/>
                <a:ea typeface="HY동녘M" pitchFamily="18" charset="-127"/>
              </a:rPr>
              <a:t>Apostille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확인서 등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※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위의 각 첨부서류는 제출일전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1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개월 이내에 발행된 것일 것</a:t>
            </a:r>
          </a:p>
          <a:p>
            <a:pPr marL="342900" indent="-342900">
              <a:lnSpc>
                <a:spcPct val="130000"/>
              </a:lnSpc>
            </a:pPr>
            <a:endParaRPr kumimoji="0" lang="ko-KR" altLang="en-US" sz="1600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○ 동일업종의 중복보유 제한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건설업관리규정 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장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2]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법인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개인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은 같은 종류*의 건설업종을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개이상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보유불가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*토목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건축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= </a:t>
            </a:r>
            <a:r>
              <a:rPr kumimoji="0" lang="ko-KR" altLang="en-US" sz="1600" dirty="0" err="1">
                <a:latin typeface="HY동녘M" pitchFamily="18" charset="-127"/>
                <a:ea typeface="HY동녘M" pitchFamily="18" charset="-127"/>
              </a:rPr>
              <a:t>토목건축공사업</a:t>
            </a:r>
            <a:endParaRPr kumimoji="0" lang="ko-KR" altLang="en-US" sz="1600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양도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합병등의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사유로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개이상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중복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보유시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지체없이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폐업신고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등록말소 처리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*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공사실적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제재처분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신인도 사항 등은 승계원칙</a:t>
            </a:r>
          </a:p>
          <a:p>
            <a:pPr marL="342900" indent="-342900">
              <a:lnSpc>
                <a:spcPct val="130000"/>
              </a:lnSpc>
            </a:pPr>
            <a:endParaRPr kumimoji="0" lang="ko-KR" altLang="en-US" sz="1600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○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건설업등록 없이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또는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부정한 방법으로 등록한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후 건설업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수행시</a:t>
            </a: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→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년이하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징역 또는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3,000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만원이하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벌금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[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96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조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1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호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179512" y="980728"/>
            <a:ext cx="8820150" cy="553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○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신청시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등록기준 심사 후 적합하면 건설업등록증 및 등록수첩 발급</a:t>
            </a:r>
            <a:endParaRPr kumimoji="0" lang="en-US" altLang="ko-KR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건설업 등록기준 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1.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기술능력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자본금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법정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실질자본금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시설 및 장비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구비</a:t>
            </a:r>
            <a:endParaRPr kumimoji="0" lang="en-US" altLang="ko-KR" sz="1600" b="1" dirty="0" smtClean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endParaRPr kumimoji="0" lang="en-US" altLang="ko-KR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endParaRPr kumimoji="0" lang="en-US" altLang="ko-KR" sz="1600" b="1" dirty="0" smtClean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endParaRPr kumimoji="0" lang="en-US" altLang="ko-KR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endParaRPr kumimoji="0" lang="en-US" altLang="ko-KR" sz="1600" b="1" dirty="0" smtClean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  2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.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국가 계약법령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지방계약법령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공공기관 운영에 관한 법령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또는 지방공기업법령상의 부정당    </a:t>
            </a:r>
            <a:endParaRPr kumimoji="0" lang="en-US" altLang="ko-KR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업자 입찰참가자격이 제한된 경우 그 기간 경과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3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.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건설업 영업정지 처분을 받은 경우 그 기간 경과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4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.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건설업등록 결격사유 이외의 사유로 등록말소 된 경우 말소 후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5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년 경과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*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ex)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등록기준 미달 등으로 등록 말소되면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5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년이 지나야 해당법인 명의로 등록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            취득가능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(’14.5.14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개정공포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en-US" altLang="ko-KR" sz="1600" dirty="0">
                <a:latin typeface="Arial" charset="0"/>
                <a:ea typeface="HY동녘M" pitchFamily="18" charset="-127"/>
              </a:rPr>
              <a:t>‘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14.11.14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시행</a:t>
            </a:r>
            <a:r>
              <a:rPr kumimoji="0" lang="en-US" altLang="ko-KR" sz="1600" dirty="0" smtClean="0">
                <a:latin typeface="HY동녘M" pitchFamily="18" charset="-127"/>
                <a:ea typeface="HY동녘M" pitchFamily="18" charset="-127"/>
              </a:rPr>
              <a:t>)</a:t>
            </a: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</p:txBody>
      </p:sp>
      <p:graphicFrame>
        <p:nvGraphicFramePr>
          <p:cNvPr id="23999" name="Group 4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684041"/>
              </p:ext>
            </p:extLst>
          </p:nvPr>
        </p:nvGraphicFramePr>
        <p:xfrm>
          <a:off x="539552" y="2132856"/>
          <a:ext cx="8198412" cy="2232248"/>
        </p:xfrm>
        <a:graphic>
          <a:graphicData uri="http://schemas.openxmlformats.org/drawingml/2006/table">
            <a:tbl>
              <a:tblPr/>
              <a:tblGrid>
                <a:gridCol w="1800225"/>
                <a:gridCol w="1511945"/>
                <a:gridCol w="2448868"/>
                <a:gridCol w="997512"/>
                <a:gridCol w="1439862"/>
              </a:tblGrid>
              <a:tr h="3185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업무구분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자본금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기술자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시설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장비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기타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91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토건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12</a:t>
                      </a:r>
                      <a:r>
                        <a:rPr kumimoji="0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억원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기술자 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11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인</a:t>
                      </a:r>
                      <a:endParaRPr kumimoji="0" lang="en-US" altLang="ko-K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사무실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보증가능금액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확인서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자본금기준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22~26%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상당금액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</a:p>
                  </a:txBody>
                  <a:tcPr marL="36000" marR="36000" marT="0" marB="0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55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토목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7</a:t>
                      </a: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억원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기술자 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6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인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사무실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4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건축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5</a:t>
                      </a: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억원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기술자 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5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인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사무실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4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조경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7</a:t>
                      </a: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억원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기술자 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6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인</a:t>
                      </a:r>
                      <a:endParaRPr kumimoji="0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사무실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5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산업환경설비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12</a:t>
                      </a: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억원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기술자 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12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인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사무실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4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전문공사업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(17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개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2</a:t>
                      </a:r>
                      <a:r>
                        <a:rPr kumimoji="0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억원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기능사 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2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인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사무실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91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전문공사업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(8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개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2~10</a:t>
                      </a:r>
                      <a:r>
                        <a:rPr kumimoji="0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억원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기술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HY동녘M" pitchFamily="18" charset="-127"/>
                        </a:rPr>
                        <a:t>·</a:t>
                      </a:r>
                      <a:r>
                        <a:rPr kumimoji="0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기능계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 </a:t>
                      </a: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2~5</a:t>
                      </a: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인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사무실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직사각형 1"/>
          <p:cNvSpPr/>
          <p:nvPr/>
        </p:nvSpPr>
        <p:spPr>
          <a:xfrm>
            <a:off x="539552" y="2492896"/>
            <a:ext cx="6783438" cy="129614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건설업 등록기준</a:t>
            </a:r>
            <a:r>
              <a:rPr kumimoji="0" lang="en-US" altLang="ko-KR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심사</a:t>
            </a:r>
            <a:r>
              <a:rPr kumimoji="0" lang="en-US" altLang="ko-KR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6925728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건설업 등록기준 특례</a:t>
            </a:r>
            <a:endParaRPr kumimoji="0" lang="en-US" altLang="ko-KR" sz="2800" b="1">
              <a:solidFill>
                <a:srgbClr val="FFFF00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107504" y="1196752"/>
            <a:ext cx="8820150" cy="457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○ 기존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건설업자가 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업종추가시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1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회에 한해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등록기준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자본금 </a:t>
            </a:r>
            <a:r>
              <a:rPr kumimoji="0" lang="en-US" altLang="ko-KR" sz="1600" b="1" dirty="0">
                <a:solidFill>
                  <a:schemeClr val="hlink"/>
                </a:solidFill>
                <a:ea typeface="HY동녘M" pitchFamily="18" charset="-127"/>
              </a:rPr>
              <a:t>½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기술인력 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1~2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인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중복 인정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* 자본금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: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보유업종 자본금의 </a:t>
            </a:r>
            <a:r>
              <a:rPr kumimoji="0" lang="en-US" altLang="ko-KR" sz="1600" b="1" dirty="0">
                <a:ea typeface="HY동녘M" pitchFamily="18" charset="-127"/>
              </a:rPr>
              <a:t>½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한도내에서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추가하는 업종 기준자본금의 </a:t>
            </a:r>
            <a:r>
              <a:rPr kumimoji="0" lang="en-US" altLang="ko-KR" sz="1600" b="1" dirty="0">
                <a:ea typeface="HY동녘M" pitchFamily="18" charset="-127"/>
              </a:rPr>
              <a:t>½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중복 인정 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ex)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토목업체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(7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억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가 조경업종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(7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억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추가시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3.5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억만 증자하면 됨 </a:t>
            </a:r>
            <a:r>
              <a:rPr kumimoji="0" lang="en-US" altLang="ko-KR" sz="1600" b="1" dirty="0">
                <a:solidFill>
                  <a:srgbClr val="FF3300"/>
                </a:solidFill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>
                <a:solidFill>
                  <a:srgbClr val="FF3300"/>
                </a:solidFill>
                <a:latin typeface="HY동녘M" pitchFamily="18" charset="-127"/>
                <a:ea typeface="HY동녘M" pitchFamily="18" charset="-127"/>
              </a:rPr>
              <a:t>자본금 </a:t>
            </a:r>
            <a:r>
              <a:rPr kumimoji="0" lang="en-US" altLang="ko-KR" sz="1600" b="1" dirty="0">
                <a:solidFill>
                  <a:srgbClr val="FF3300"/>
                </a:solidFill>
                <a:latin typeface="HY동녘M" pitchFamily="18" charset="-127"/>
                <a:ea typeface="HY동녘M" pitchFamily="18" charset="-127"/>
              </a:rPr>
              <a:t>10</a:t>
            </a:r>
            <a:r>
              <a:rPr kumimoji="0" lang="ko-KR" altLang="en-US" sz="1600" b="1" dirty="0">
                <a:solidFill>
                  <a:srgbClr val="FF3300"/>
                </a:solidFill>
                <a:latin typeface="HY동녘M" pitchFamily="18" charset="-127"/>
                <a:ea typeface="HY동녘M" pitchFamily="18" charset="-127"/>
              </a:rPr>
              <a:t>억</a:t>
            </a:r>
            <a:r>
              <a:rPr kumimoji="0" lang="en-US" altLang="ko-KR" sz="1600" b="1" dirty="0">
                <a:solidFill>
                  <a:srgbClr val="FF3300"/>
                </a:solidFill>
                <a:latin typeface="HY동녘M" pitchFamily="18" charset="-127"/>
                <a:ea typeface="HY동녘M" pitchFamily="18" charset="-127"/>
              </a:rPr>
              <a:t>5</a:t>
            </a:r>
            <a:r>
              <a:rPr kumimoji="0" lang="ko-KR" altLang="en-US" sz="1600" b="1" dirty="0">
                <a:solidFill>
                  <a:srgbClr val="FF3300"/>
                </a:solidFill>
                <a:latin typeface="HY동녘M" pitchFamily="18" charset="-127"/>
                <a:ea typeface="HY동녘M" pitchFamily="18" charset="-127"/>
              </a:rPr>
              <a:t>천</a:t>
            </a:r>
            <a:r>
              <a:rPr kumimoji="0" lang="en-US" altLang="ko-KR" sz="1600" b="1" dirty="0">
                <a:solidFill>
                  <a:srgbClr val="FF3300"/>
                </a:solidFill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* 기술인력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: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보유업종과 추가하는 업종간 기술인력의 종류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등급이 공통되는 경우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신규 진입업체가 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2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개이상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업종을 동시에 신청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하는 경우에도 위의 등록기준 중복 인정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적용</a:t>
            </a: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 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2009.11.10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개정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2010. 2. 11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이후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신청분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부터 적용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자본금은 시행령에서 정함으로써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일몰제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미적용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 기술인력은 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시행령에서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국토부장관에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위임 고시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일몰제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적용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: 2016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년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2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월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10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일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     </a:t>
            </a:r>
            <a:endParaRPr kumimoji="0" lang="en-US" altLang="ko-KR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○ 경험 많은 우수 건설업체의 추가 </a:t>
            </a:r>
            <a:r>
              <a:rPr kumimoji="0" lang="ko-KR" altLang="en-US" sz="1600" b="1" dirty="0" err="1" smtClean="0">
                <a:latin typeface="HY동녘M" pitchFamily="18" charset="-127"/>
                <a:ea typeface="HY동녘M" pitchFamily="18" charset="-127"/>
              </a:rPr>
              <a:t>등록시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자본금 기준 감면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제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16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조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3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항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,’14.11.15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시행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    - </a:t>
            </a:r>
            <a:r>
              <a:rPr kumimoji="0" lang="ko-KR" altLang="en-US" sz="1600" b="1" dirty="0" err="1" smtClean="0">
                <a:latin typeface="HY동녘M" pitchFamily="18" charset="-127"/>
                <a:ea typeface="HY동녘M" pitchFamily="18" charset="-127"/>
              </a:rPr>
              <a:t>등록후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15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년 이상 영위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+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최근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10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년간 제재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시정명령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과태료 제외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)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를 받지 않은 경우 </a:t>
            </a:r>
            <a:endParaRPr kumimoji="0" lang="en-US" altLang="ko-KR" sz="1600" b="1" dirty="0" smtClean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      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업종 </a:t>
            </a:r>
            <a:r>
              <a:rPr kumimoji="0" lang="ko-KR" altLang="en-US" sz="1600" b="1" dirty="0" err="1" smtClean="0">
                <a:latin typeface="HY동녘M" pitchFamily="18" charset="-127"/>
                <a:ea typeface="HY동녘M" pitchFamily="18" charset="-127"/>
              </a:rPr>
              <a:t>추가시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1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회에 한하여 </a:t>
            </a:r>
            <a:r>
              <a:rPr kumimoji="0" lang="en-US" altLang="ko-KR" sz="1600" b="1" dirty="0" smtClean="0">
                <a:solidFill>
                  <a:srgbClr val="FF0000"/>
                </a:solidFill>
                <a:latin typeface="HY동녘M" pitchFamily="18" charset="-127"/>
                <a:ea typeface="HY동녘M" pitchFamily="18" charset="-127"/>
              </a:rPr>
              <a:t>50%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자본금 중복 인정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(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인정 이후 </a:t>
            </a:r>
            <a:r>
              <a:rPr kumimoji="0" lang="ko-KR" altLang="en-US" sz="1600" b="1" dirty="0" err="1" smtClean="0">
                <a:latin typeface="HY동녘M" pitchFamily="18" charset="-127"/>
                <a:ea typeface="HY동녘M" pitchFamily="18" charset="-127"/>
              </a:rPr>
              <a:t>법위반시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60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일 이내 자본금</a:t>
            </a:r>
            <a:endParaRPr kumimoji="0" lang="en-US" altLang="ko-KR" sz="1600" b="1" dirty="0" smtClean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      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추가 충족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)</a:t>
            </a: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254000"/>
            <a:ext cx="8243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rgbClr val="000066"/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kumimoji="0" lang="ko-KR" altLang="en-US" sz="2800" b="1">
                <a:solidFill>
                  <a:srgbClr val="FFFF00"/>
                </a:solidFill>
                <a:latin typeface="HY동녘M" pitchFamily="18" charset="-127"/>
                <a:ea typeface="HY동녘M" pitchFamily="18" charset="-127"/>
              </a:rPr>
              <a:t>  건설업 등록 사후관리</a:t>
            </a:r>
            <a:endParaRPr kumimoji="0" lang="en-US" altLang="ko-KR" sz="2800" b="1">
              <a:solidFill>
                <a:srgbClr val="FFFF00"/>
              </a:solidFill>
              <a:latin typeface="HY동녘M" pitchFamily="18" charset="-127"/>
              <a:ea typeface="HY동녘M" pitchFamily="18" charset="-127"/>
            </a:endParaRPr>
          </a:p>
        </p:txBody>
      </p:sp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146050" y="1103313"/>
            <a:ext cx="882015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○ 건설업 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등록기준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의 주기적 신고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건설업자는 최초 등록일 또는 직전 주기적 신고가 수리된 날부터 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3</a:t>
            </a: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년이 경과할 때마다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        </a:t>
            </a:r>
            <a:r>
              <a:rPr kumimoji="0" lang="en-US" altLang="ko-KR" sz="1600" b="1" dirty="0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30</a:t>
            </a:r>
            <a:r>
              <a:rPr kumimoji="0" lang="ko-KR" altLang="en-US" sz="1600" b="1" dirty="0" err="1">
                <a:solidFill>
                  <a:schemeClr val="hlink"/>
                </a:solidFill>
                <a:latin typeface="HY동녘M" pitchFamily="18" charset="-127"/>
                <a:ea typeface="HY동녘M" pitchFamily="18" charset="-127"/>
              </a:rPr>
              <a:t>일내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에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건설업등록기준에 관한 사항을 신고</a:t>
            </a:r>
          </a:p>
          <a:p>
            <a:pPr marL="342900" indent="-342900">
              <a:lnSpc>
                <a:spcPct val="130000"/>
              </a:lnSpc>
            </a:pPr>
            <a:endParaRPr kumimoji="0" lang="ko-KR" altLang="en-US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등록기준 적합여부를 심사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부적격인 경우에는 제재처분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(1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년이내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영업정지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or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등록말소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)</a:t>
            </a: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    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※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신청서류</a:t>
            </a:r>
            <a:r>
              <a:rPr kumimoji="0" lang="en-US" altLang="ko-KR" sz="1600" dirty="0">
                <a:latin typeface="HY동녘M" pitchFamily="18" charset="-127"/>
                <a:ea typeface="HY동녘M" pitchFamily="18" charset="-127"/>
              </a:rPr>
              <a:t>, 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등록기준 심사 등은 </a:t>
            </a:r>
            <a:r>
              <a:rPr kumimoji="0" lang="ko-KR" altLang="en-US" sz="1600" dirty="0" err="1">
                <a:latin typeface="HY동녘M" pitchFamily="18" charset="-127"/>
                <a:ea typeface="HY동녘M" pitchFamily="18" charset="-127"/>
              </a:rPr>
              <a:t>신규등록시에</a:t>
            </a:r>
            <a:r>
              <a:rPr kumimoji="0" lang="ko-KR" altLang="en-US" sz="1600" dirty="0">
                <a:latin typeface="HY동녘M" pitchFamily="18" charset="-127"/>
                <a:ea typeface="HY동녘M" pitchFamily="18" charset="-127"/>
              </a:rPr>
              <a:t> 준함</a:t>
            </a:r>
          </a:p>
          <a:p>
            <a:pPr marL="342900" indent="-342900">
              <a:lnSpc>
                <a:spcPct val="130000"/>
              </a:lnSpc>
            </a:pPr>
            <a:endParaRPr kumimoji="0" lang="ko-KR" altLang="en-US" sz="1600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기한내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미이행시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시정명령 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or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시정지시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                     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불응시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필요적 등록말소 처분</a:t>
            </a:r>
          </a:p>
          <a:p>
            <a:pPr marL="342900" indent="-342900">
              <a:lnSpc>
                <a:spcPct val="130000"/>
              </a:lnSpc>
            </a:pPr>
            <a:endParaRPr kumimoji="0" lang="en-US" altLang="ko-KR" sz="1600" b="1" dirty="0">
              <a:latin typeface="HY동녘M" pitchFamily="18" charset="-127"/>
              <a:ea typeface="HY동녘M" pitchFamily="18" charset="-127"/>
            </a:endParaRPr>
          </a:p>
          <a:p>
            <a:pPr marL="342900" indent="-342900">
              <a:lnSpc>
                <a:spcPct val="130000"/>
              </a:lnSpc>
            </a:pP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  </a:t>
            </a:r>
            <a:r>
              <a:rPr kumimoji="0" lang="en-US" altLang="ko-KR" sz="1600" b="1" dirty="0" smtClean="0">
                <a:latin typeface="HY동녘M" pitchFamily="18" charset="-127"/>
                <a:ea typeface="HY동녘M" pitchFamily="18" charset="-127"/>
              </a:rPr>
              <a:t>- [</a:t>
            </a:r>
            <a:r>
              <a:rPr kumimoji="0" lang="ko-KR" altLang="en-US" sz="1600" b="1" dirty="0" err="1">
                <a:latin typeface="HY동녘M" pitchFamily="18" charset="-127"/>
                <a:ea typeface="HY동녘M" pitchFamily="18" charset="-127"/>
              </a:rPr>
              <a:t>허위신고시</a:t>
            </a:r>
            <a:r>
              <a:rPr kumimoji="0" lang="en-US" altLang="ko-KR" sz="1600" b="1" dirty="0">
                <a:latin typeface="HY동녘M" pitchFamily="18" charset="-127"/>
                <a:ea typeface="HY동녘M" pitchFamily="18" charset="-127"/>
              </a:rPr>
              <a:t>]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필요적 등록말소 처분 및 해당 법인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대표자</a:t>
            </a:r>
            <a:r>
              <a:rPr kumimoji="0" lang="en-US" altLang="ko-KR" sz="1600" b="1" dirty="0">
                <a:ea typeface="HY동녘M" pitchFamily="18" charset="-127"/>
              </a:rPr>
              <a:t>·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원인행위자는 건설업등록 </a:t>
            </a:r>
          </a:p>
          <a:p>
            <a:pPr marL="342900" indent="-342900">
              <a:lnSpc>
                <a:spcPct val="130000"/>
              </a:lnSpc>
            </a:pP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                       </a:t>
            </a:r>
            <a:r>
              <a:rPr kumimoji="0" lang="ko-KR" altLang="en-US" sz="1600" b="1" dirty="0" smtClean="0">
                <a:latin typeface="HY동녘M" pitchFamily="18" charset="-127"/>
                <a:ea typeface="HY동녘M" pitchFamily="18" charset="-127"/>
              </a:rPr>
              <a:t> 결격자가 </a:t>
            </a:r>
            <a:r>
              <a:rPr kumimoji="0" lang="ko-KR" altLang="en-US" sz="1600" b="1" dirty="0">
                <a:latin typeface="HY동녘M" pitchFamily="18" charset="-127"/>
                <a:ea typeface="HY동녘M" pitchFamily="18" charset="-127"/>
              </a:rPr>
              <a:t>됨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산">
  <a:themeElements>
    <a:clrScheme name="산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산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산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산</Template>
  <TotalTime>3897</TotalTime>
  <Words>2850</Words>
  <Application>Microsoft Office PowerPoint</Application>
  <PresentationFormat>화면 슬라이드 쇼(4:3)</PresentationFormat>
  <Paragraphs>404</Paragraphs>
  <Slides>23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3" baseType="lpstr">
      <vt:lpstr>Gill Sans MT</vt:lpstr>
      <vt:lpstr>HY 헤드라인 M</vt:lpstr>
      <vt:lpstr>HY견고딕</vt:lpstr>
      <vt:lpstr>HY동녘M</vt:lpstr>
      <vt:lpstr>굴림</vt:lpstr>
      <vt:lpstr>맑은 고딕</vt:lpstr>
      <vt:lpstr>Arial</vt:lpstr>
      <vt:lpstr>Wingdings</vt:lpstr>
      <vt:lpstr>Wingdings 2</vt:lpstr>
      <vt:lpstr>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Hunhee Hwang</cp:lastModifiedBy>
  <cp:revision>254</cp:revision>
  <cp:lastPrinted>2014-11-27T11:00:53Z</cp:lastPrinted>
  <dcterms:created xsi:type="dcterms:W3CDTF">2012-12-15T00:12:13Z</dcterms:created>
  <dcterms:modified xsi:type="dcterms:W3CDTF">2014-11-27T12:37:49Z</dcterms:modified>
</cp:coreProperties>
</file>